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1" r:id="rId4"/>
    <p:sldId id="280" r:id="rId5"/>
    <p:sldId id="279" r:id="rId6"/>
    <p:sldId id="278" r:id="rId7"/>
    <p:sldId id="274" r:id="rId8"/>
    <p:sldId id="275" r:id="rId9"/>
    <p:sldId id="258" r:id="rId10"/>
    <p:sldId id="262" r:id="rId11"/>
    <p:sldId id="264" r:id="rId12"/>
    <p:sldId id="257" r:id="rId13"/>
    <p:sldId id="259" r:id="rId14"/>
    <p:sldId id="263" r:id="rId15"/>
    <p:sldId id="260" r:id="rId16"/>
    <p:sldId id="261" r:id="rId17"/>
    <p:sldId id="265" r:id="rId18"/>
    <p:sldId id="266" r:id="rId19"/>
    <p:sldId id="268" r:id="rId20"/>
    <p:sldId id="271" r:id="rId21"/>
    <p:sldId id="272" r:id="rId22"/>
    <p:sldId id="269" r:id="rId23"/>
    <p:sldId id="277" r:id="rId24"/>
    <p:sldId id="267" r:id="rId25"/>
    <p:sldId id="273" r:id="rId26"/>
    <p:sldId id="270" r:id="rId2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8195" y="1508760"/>
            <a:ext cx="7766936" cy="137160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795528" y="91440"/>
            <a:ext cx="9171432" cy="6263640"/>
          </a:xfrm>
          <a:prstGeom prst="flowChartPunchedTap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Обзор</a:t>
            </a:r>
          </a:p>
          <a:p>
            <a:pPr algn="ctr"/>
            <a:r>
              <a:rPr lang="ru-RU" sz="4400" b="1" dirty="0">
                <a:solidFill>
                  <a:srgbClr val="C00000"/>
                </a:solidFill>
                <a:latin typeface="Arial Black" panose="020B0A04020102020204" pitchFamily="34" charset="0"/>
              </a:rPr>
              <a:t>с</a:t>
            </a:r>
            <a:r>
              <a:rPr lang="ru-RU" sz="4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одержания педагогической прессы читального зала</a:t>
            </a:r>
          </a:p>
          <a:p>
            <a:pPr algn="ctr"/>
            <a:endParaRPr lang="ru-RU" sz="2400" b="1" dirty="0">
              <a:solidFill>
                <a:srgbClr val="C00000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</a:rPr>
              <a:t>Январь 2026</a:t>
            </a:r>
            <a:endParaRPr lang="ru-RU" sz="4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1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8681" y="777240"/>
            <a:ext cx="7589520" cy="598017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</a:t>
            </a:r>
            <a:endPara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«ПРОБЛЕМЫ СОВРЕМЕННОГО</a:t>
            </a:r>
            <a:r>
              <a:rPr lang="en-US" sz="2800" b="1" dirty="0" smtClean="0">
                <a:solidFill>
                  <a:srgbClr val="002060"/>
                </a:solidFill>
                <a:latin typeface="Showcard Gothic" panose="04020904020102020604" pitchFamily="82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«Проблемы современного образования» – сетевое издание –  всероссийский междисциплинарный журнал, включенный в систему Российского индекса научного цитирования (РИНЦ). Журнал осуществляет оперативное распространение результатов актуальных теоретических и практико-ориентированных исследований в области образования, философии, педагогики и психологии, а также организацию обсуждений и дискуссий по проблемам развития отечественной науки и образования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 основан в 2009 году на базе Научной педагогической библиотеки им. К. Д. Ушинского. С октября 2015 г. издателем и распространителем журнала является Московский педагогический государственный университет.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1647" y="658210"/>
            <a:ext cx="3057265" cy="4407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720" y="777240"/>
            <a:ext cx="1005927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19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6384" y="493776"/>
            <a:ext cx="8935674" cy="609904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1700" b="1" i="1" dirty="0">
                <a:solidFill>
                  <a:srgbClr val="7030A0"/>
                </a:solidFill>
              </a:rPr>
              <a:t>МОДЕРНИЗАЦИЯ </a:t>
            </a:r>
            <a:r>
              <a:rPr lang="ru-RU" sz="1700" b="1" i="1" dirty="0" smtClean="0">
                <a:solidFill>
                  <a:srgbClr val="7030A0"/>
                </a:solidFill>
              </a:rPr>
              <a:t>ОБРАЗОВАНИЯ</a:t>
            </a:r>
          </a:p>
          <a:p>
            <a:pPr algn="ctr">
              <a:lnSpc>
                <a:spcPct val="80000"/>
              </a:lnSpc>
            </a:pPr>
            <a:endParaRPr lang="ru-RU" sz="1700" b="1" i="1" dirty="0">
              <a:solidFill>
                <a:srgbClr val="7030A0"/>
              </a:solidFill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</a:rPr>
              <a:t>«ИНДИВИДУАЛИЗАЦИЯ В ОБУЧЕНИИ: РЕТРОСПЕКТИВА И СОВРЕМЕННОЕ </a:t>
            </a:r>
            <a:r>
              <a:rPr lang="ru-RU" sz="1600" b="1" dirty="0" smtClean="0">
                <a:solidFill>
                  <a:srgbClr val="C00000"/>
                </a:solidFill>
              </a:rPr>
              <a:t>СОСТОЯНИЕ»</a:t>
            </a: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 </a:t>
            </a:r>
            <a:endParaRPr lang="ru-RU" dirty="0">
              <a:solidFill>
                <a:srgbClr val="C0000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Горина А. </a:t>
            </a:r>
            <a:r>
              <a:rPr lang="ru-RU" sz="1600" b="1" dirty="0" smtClean="0">
                <a:solidFill>
                  <a:srgbClr val="002060"/>
                </a:solidFill>
              </a:rPr>
              <a:t>А.</a:t>
            </a:r>
            <a:endParaRPr lang="ru-RU" sz="1600" b="1" dirty="0">
              <a:solidFill>
                <a:srgbClr val="002060"/>
              </a:solidFill>
            </a:endParaRPr>
          </a:p>
          <a:p>
            <a:pPr algn="just">
              <a:lnSpc>
                <a:spcPct val="9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           В статье рассмотрены понятия индивидуализации и дифференциации обучения в контексте современного образовательного процесса. Обсуждаются различные подходы к пониманию этих значимых понятий, а также их различия и взаимосвязи, акцентируется внимание на том, что индивидуализация подразумевает учет уникальных потребностей и способностей каждого ученика, тогда как дифференциация включает адаптацию методов и материалов обучения для групп учащихся с разным уровнем подготовки. Прослеживается эволюция индивидуализации обучения, начиная с первоначальных представлений и заканчивая современными трендами, когда акцент делается на персонализированное обучение, учитывающее уникальные потребности и интересы каждого учащегося. В статье также анализируется современная ситуация в сфере основного общего образования, поднимаются вопросы о применяемых методах, о значении психолого-педагогического сопровождения, а также о роли учителя-словесника в условиях индивидуализированного подхода. Особое внимание уделяется вызовам и возможностям, связанным с внедрением этих принципов в образовательные системы, что позволяет лучшим образом подготовить обучающихся к реальным жизненным ситуациям и профессиональным требованиям. </a:t>
            </a:r>
          </a:p>
          <a:p>
            <a:pPr algn="ctr">
              <a:lnSpc>
                <a:spcPct val="9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№</a:t>
            </a:r>
            <a:r>
              <a:rPr lang="ru-RU" b="1" dirty="0">
                <a:solidFill>
                  <a:srgbClr val="C00000"/>
                </a:solidFill>
              </a:rPr>
              <a:t>4, </a:t>
            </a:r>
            <a:r>
              <a:rPr lang="ru-RU" b="1" dirty="0" smtClean="0">
                <a:solidFill>
                  <a:srgbClr val="C00000"/>
                </a:solidFill>
              </a:rPr>
              <a:t>2025 с.188-199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84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6656" y="585216"/>
            <a:ext cx="9045402" cy="600760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1700" b="1" i="1" dirty="0">
                <a:solidFill>
                  <a:srgbClr val="7030A0"/>
                </a:solidFill>
              </a:rPr>
              <a:t>МОДЕРНИЗАЦИЯ </a:t>
            </a:r>
            <a:r>
              <a:rPr lang="ru-RU" sz="1700" b="1" i="1" dirty="0" smtClean="0">
                <a:solidFill>
                  <a:srgbClr val="7030A0"/>
                </a:solidFill>
              </a:rPr>
              <a:t>ОБРАЗОВАНИЯ</a:t>
            </a:r>
          </a:p>
          <a:p>
            <a:pPr algn="ctr">
              <a:lnSpc>
                <a:spcPct val="80000"/>
              </a:lnSpc>
            </a:pPr>
            <a:endParaRPr lang="ru-RU" sz="1600" b="1" i="1" dirty="0">
              <a:solidFill>
                <a:srgbClr val="7030A0"/>
              </a:solidFill>
            </a:endParaRPr>
          </a:p>
          <a:p>
            <a:pPr algn="ctr"/>
            <a:r>
              <a:rPr lang="ru-RU" sz="1400" b="1" dirty="0" smtClean="0">
                <a:solidFill>
                  <a:srgbClr val="C00000"/>
                </a:solidFill>
              </a:rPr>
              <a:t>«</a:t>
            </a:r>
            <a:r>
              <a:rPr lang="ru-RU" b="1" dirty="0">
                <a:solidFill>
                  <a:srgbClr val="C00000"/>
                </a:solidFill>
              </a:rPr>
              <a:t>ТАК ЛИ ВАЖНО ОБРАЗОВАНИЕ В ЭПОХУ ИСКУССТВЕННОГО ИНТЕЛЛЕКТА</a:t>
            </a:r>
            <a:r>
              <a:rPr lang="ru-RU" b="1" dirty="0" smtClean="0">
                <a:solidFill>
                  <a:srgbClr val="C00000"/>
                </a:solidFill>
              </a:rPr>
              <a:t>?»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endParaRPr lang="ru-RU" sz="1000" b="1" dirty="0">
              <a:solidFill>
                <a:srgbClr val="C00000"/>
              </a:solidFill>
            </a:endParaRPr>
          </a:p>
          <a:p>
            <a:pPr algn="l"/>
            <a:r>
              <a:rPr lang="ru-RU" sz="1600" b="1" dirty="0" err="1">
                <a:solidFill>
                  <a:srgbClr val="002060"/>
                </a:solidFill>
              </a:rPr>
              <a:t>Судин</a:t>
            </a:r>
            <a:r>
              <a:rPr lang="ru-RU" sz="1600" b="1" dirty="0">
                <a:solidFill>
                  <a:srgbClr val="002060"/>
                </a:solidFill>
              </a:rPr>
              <a:t> А. А.                    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              В статье </a:t>
            </a:r>
            <a:r>
              <a:rPr lang="ru-RU" sz="1600" b="1" dirty="0">
                <a:solidFill>
                  <a:srgbClr val="002060"/>
                </a:solidFill>
              </a:rPr>
              <a:t>рассматривается роль и место искусственного интеллекта в современном мире, его прогрессия и популяризация, а также то, какое влияние оказывает искусственный интеллект в трудовой деятельности, вытесняя человека с рынка труда. В связи с этим встает вопрос: так ли важно образование в наше время, когда цифровизация царит во всех сферах жизни? Чтобы оставаться востребованным на рынке труда, теперь необходимо конкурировать не в паре «человек – человек», а в паре «человек – искусственный интеллект», чтобы не лишиться источника заработка и не потерять важность в социуме. В статье приводится определение понятия «искусственный интеллект», определяются его преимущества и недостатки, производится оценка необходимости образования в условиях развития искусственного интеллекта и освещаются вероятные сценарии развития системы образования в дальнейшем</a:t>
            </a:r>
            <a:r>
              <a:rPr lang="ru-RU" sz="1400" b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endParaRPr lang="ru-RU" sz="100" b="1" dirty="0">
              <a:solidFill>
                <a:srgbClr val="002060"/>
              </a:solidFill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№4, </a:t>
            </a:r>
            <a:r>
              <a:rPr lang="ru-RU" b="1" dirty="0" smtClean="0">
                <a:solidFill>
                  <a:srgbClr val="C00000"/>
                </a:solidFill>
              </a:rPr>
              <a:t>2025 с.70-75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8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13816" y="448056"/>
            <a:ext cx="8887968" cy="5550407"/>
          </a:xfrm>
        </p:spPr>
        <p:txBody>
          <a:bodyPr>
            <a:normAutofit/>
          </a:bodyPr>
          <a:lstStyle/>
          <a:p>
            <a:pPr algn="ctr"/>
            <a:r>
              <a:rPr lang="ru-RU" b="1" i="1" dirty="0">
                <a:solidFill>
                  <a:srgbClr val="7030A0"/>
                </a:solidFill>
              </a:rPr>
              <a:t>МОДЕРНИЗАЦИЯ ОБРАЗОВАНИЯ</a:t>
            </a:r>
            <a:endParaRPr lang="ru-RU" b="1" i="1" dirty="0" smtClean="0">
              <a:solidFill>
                <a:srgbClr val="7030A0"/>
              </a:solidFill>
            </a:endParaRPr>
          </a:p>
          <a:p>
            <a:endParaRPr lang="ru-RU" dirty="0" smtClean="0"/>
          </a:p>
          <a:p>
            <a:pPr algn="l"/>
            <a:r>
              <a:rPr lang="ru-RU" b="1" dirty="0">
                <a:solidFill>
                  <a:srgbClr val="002060"/>
                </a:solidFill>
              </a:rPr>
              <a:t>Бояринов Д. А.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«УЧЕБНАЯ </a:t>
            </a:r>
            <a:r>
              <a:rPr lang="ru-RU" b="1" dirty="0">
                <a:solidFill>
                  <a:srgbClr val="C00000"/>
                </a:solidFill>
              </a:rPr>
              <a:t>АНАЛИТИКА НА СОВРЕМЕННОМ ЭТАПЕ ЦИФРОВИЗАЦИИ </a:t>
            </a:r>
            <a:r>
              <a:rPr lang="ru-RU" b="1" dirty="0" smtClean="0">
                <a:solidFill>
                  <a:srgbClr val="C00000"/>
                </a:solidFill>
              </a:rPr>
              <a:t>ОБРАЗОВАНИЯ»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r>
              <a:rPr lang="ru-RU" dirty="0" smtClean="0"/>
              <a:t>     </a:t>
            </a:r>
            <a:r>
              <a:rPr lang="ru-RU" sz="1600" b="1" dirty="0">
                <a:solidFill>
                  <a:srgbClr val="002060"/>
                </a:solidFill>
              </a:rPr>
              <a:t>В статье рассматривается проблема учебной аналитики на современном этапе цифровизации образования. Анализируются взгляды современных исследователей на уровни учебной аналитики и ее содержание на соответствующих уровнях. Выделяются три уровня учебной аналитики: макроуровень, мезоуровень и микроуровень. Выявляется значительная роль учебной аналитики в диагностике индивидуальных особенностей обучающегося, проектировании индивидуальных образовательных траекторий с учетом индивидуальных особенностей, непрерывном контроле процесса освоения индивидуальной образовательной траектории. Предлагаются перспективные направления применения методов учебной аналитики в образовании.</a:t>
            </a:r>
          </a:p>
          <a:p>
            <a:pPr algn="just"/>
            <a:endParaRPr lang="ru-RU" dirty="0"/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№5, 2025 </a:t>
            </a:r>
            <a:r>
              <a:rPr lang="ru-RU" b="1" dirty="0" smtClean="0">
                <a:solidFill>
                  <a:srgbClr val="C00000"/>
                </a:solidFill>
              </a:rPr>
              <a:t>с.68-77 </a:t>
            </a:r>
            <a:endParaRPr lang="ru-RU" b="1" dirty="0">
              <a:solidFill>
                <a:srgbClr val="C00000"/>
              </a:solidFill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134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2104" y="246888"/>
            <a:ext cx="8732520" cy="630021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endParaRPr lang="ru-RU" dirty="0" smtClean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1700" b="1" i="1" dirty="0">
                <a:solidFill>
                  <a:srgbClr val="7030A0"/>
                </a:solidFill>
              </a:rPr>
              <a:t>НОВЫЕ ИССЛЕДОВАНИЯ В ОБРАЗОВАНИИ</a:t>
            </a:r>
          </a:p>
          <a:p>
            <a:pPr algn="ctr">
              <a:lnSpc>
                <a:spcPct val="80000"/>
              </a:lnSpc>
            </a:pPr>
            <a:endParaRPr lang="ru-RU" dirty="0" smtClean="0">
              <a:solidFill>
                <a:srgbClr val="00206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«ПЕДАГОГИЧЕСКИЕ </a:t>
            </a:r>
            <a:r>
              <a:rPr lang="ru-RU" b="1" dirty="0">
                <a:solidFill>
                  <a:srgbClr val="C00000"/>
                </a:solidFill>
              </a:rPr>
              <a:t>УСЛОВИЯ СОЦИАЛЬНОЙ САМОРЕАЛИЗАЦИИ ДЕТЕЙ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И ПОДРОСТКОВ </a:t>
            </a:r>
            <a:r>
              <a:rPr lang="ru-RU" b="1" dirty="0">
                <a:solidFill>
                  <a:srgbClr val="C00000"/>
                </a:solidFill>
              </a:rPr>
              <a:t>В ВОЛОНТЕРСКОЙ </a:t>
            </a:r>
            <a:r>
              <a:rPr lang="ru-RU" b="1" dirty="0" smtClean="0">
                <a:solidFill>
                  <a:srgbClr val="C00000"/>
                </a:solidFill>
              </a:rPr>
              <a:t>ДЕЯТЕЛЬНОСТИ»</a:t>
            </a:r>
            <a:endParaRPr lang="ru-RU" b="1" dirty="0">
              <a:solidFill>
                <a:srgbClr val="C00000"/>
              </a:solidFill>
            </a:endParaRPr>
          </a:p>
          <a:p>
            <a:pPr algn="ctr">
              <a:lnSpc>
                <a:spcPct val="80000"/>
              </a:lnSpc>
            </a:pPr>
            <a:endParaRPr lang="ru-RU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Соколова Ю. </a:t>
            </a:r>
            <a:r>
              <a:rPr lang="ru-RU" sz="1600" b="1" dirty="0" smtClean="0">
                <a:solidFill>
                  <a:srgbClr val="002060"/>
                </a:solidFill>
              </a:rPr>
              <a:t>Н., Баранова </a:t>
            </a:r>
            <a:r>
              <a:rPr lang="ru-RU" sz="1600" b="1" dirty="0">
                <a:solidFill>
                  <a:srgbClr val="002060"/>
                </a:solidFill>
              </a:rPr>
              <a:t>С. В., Карпушина Л. П.</a:t>
            </a:r>
          </a:p>
          <a:p>
            <a:pPr algn="just">
              <a:lnSpc>
                <a:spcPct val="8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sz="1600" b="1" dirty="0">
                <a:solidFill>
                  <a:srgbClr val="002060"/>
                </a:solidFill>
              </a:rPr>
              <a:t>         В статье отмечается важность выявления и реализации педагогических условий социальной самореализации детей и подростков в волонтерской деятельности.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sz="1600" b="1" dirty="0" smtClean="0">
                <a:solidFill>
                  <a:srgbClr val="002060"/>
                </a:solidFill>
              </a:rPr>
              <a:t>         Также </a:t>
            </a:r>
            <a:r>
              <a:rPr lang="ru-RU" sz="1600" b="1" dirty="0">
                <a:solidFill>
                  <a:srgbClr val="002060"/>
                </a:solidFill>
              </a:rPr>
              <a:t>делается вывод о том, что волонтерская деятельность способствует активной социальной самореализации детей и подростков при реализации совокупности выявленных педагогических условий, проверенных в процессе опытно-экспериментальной деятельности, что способствует пониманию обучающимися предназначения своей жизни, которое </a:t>
            </a:r>
            <a:r>
              <a:rPr lang="ru-RU" sz="1600" b="1" dirty="0" smtClean="0">
                <a:solidFill>
                  <a:srgbClr val="002060"/>
                </a:solidFill>
              </a:rPr>
              <a:t>заключается </a:t>
            </a:r>
            <a:r>
              <a:rPr lang="ru-RU" sz="1600" b="1" dirty="0">
                <a:solidFill>
                  <a:srgbClr val="002060"/>
                </a:solidFill>
              </a:rPr>
              <a:t>в бескорыстном служении людям и помощи тем, кто в ней нуждается.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1600" b="1" u="sng" dirty="0" smtClean="0">
                <a:solidFill>
                  <a:srgbClr val="002060"/>
                </a:solidFill>
              </a:rPr>
              <a:t>Включение </a:t>
            </a:r>
            <a:r>
              <a:rPr lang="ru-RU" sz="1600" b="1" u="sng" dirty="0">
                <a:solidFill>
                  <a:srgbClr val="002060"/>
                </a:solidFill>
              </a:rPr>
              <a:t>детей и подростков в волонтерскую деятельность способствует формированию у них патриотизма, социальной ответственности, социально-ценностных ориентаций</a:t>
            </a:r>
            <a:r>
              <a:rPr lang="ru-RU" sz="1600" b="1" dirty="0" smtClean="0">
                <a:solidFill>
                  <a:srgbClr val="002060"/>
                </a:solidFill>
              </a:rPr>
              <a:t>.</a:t>
            </a:r>
          </a:p>
          <a:p>
            <a:pPr algn="ctr">
              <a:lnSpc>
                <a:spcPct val="80000"/>
              </a:lnSpc>
            </a:pPr>
            <a:endParaRPr lang="ru-RU" sz="1400" dirty="0" smtClean="0">
              <a:solidFill>
                <a:srgbClr val="00206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dirty="0">
                <a:solidFill>
                  <a:srgbClr val="C00000"/>
                </a:solidFill>
              </a:rPr>
              <a:t>№4, 2025 </a:t>
            </a:r>
            <a:r>
              <a:rPr lang="ru-RU" dirty="0" smtClean="0">
                <a:solidFill>
                  <a:srgbClr val="C00000"/>
                </a:solidFill>
              </a:rPr>
              <a:t>с.200-209</a:t>
            </a:r>
            <a:endParaRPr lang="ru-RU" dirty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</a:pPr>
            <a:endParaRPr lang="ru-RU" dirty="0">
              <a:solidFill>
                <a:srgbClr val="002060"/>
              </a:solidFill>
            </a:endParaRPr>
          </a:p>
          <a:p>
            <a:pPr algn="just">
              <a:lnSpc>
                <a:spcPct val="80000"/>
              </a:lnSpc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29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9224" y="420624"/>
            <a:ext cx="8897112" cy="6254496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i="1" dirty="0">
                <a:solidFill>
                  <a:srgbClr val="7030A0"/>
                </a:solidFill>
              </a:rPr>
              <a:t>ОБЩАЯ ПСИХОЛОГИЯ, ПСИХОЛОГИЯ ЛИЧНОСТИ, ИСТОРИЯ </a:t>
            </a:r>
            <a:r>
              <a:rPr lang="ru-RU" b="1" i="1" dirty="0" smtClean="0">
                <a:solidFill>
                  <a:srgbClr val="7030A0"/>
                </a:solidFill>
              </a:rPr>
              <a:t>ПСИХОЛОГИИ</a:t>
            </a:r>
          </a:p>
          <a:p>
            <a:pPr algn="ctr"/>
            <a:r>
              <a:rPr lang="ru-RU" b="1" i="1" dirty="0">
                <a:solidFill>
                  <a:srgbClr val="7030A0"/>
                </a:solidFill>
              </a:rPr>
              <a:t>	</a:t>
            </a:r>
            <a:endParaRPr lang="ru-RU" dirty="0"/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Рыжкова М. И., Рычкова Л. С</a:t>
            </a:r>
            <a:r>
              <a:rPr lang="ru-RU" b="1" dirty="0" smtClean="0">
                <a:solidFill>
                  <a:srgbClr val="002060"/>
                </a:solidFill>
              </a:rPr>
              <a:t>.,</a:t>
            </a:r>
            <a:r>
              <a:rPr lang="ru-RU" b="1" dirty="0">
                <a:solidFill>
                  <a:srgbClr val="002060"/>
                </a:solidFill>
              </a:rPr>
              <a:t> Конева О. </a:t>
            </a:r>
            <a:r>
              <a:rPr lang="ru-RU" b="1" dirty="0" smtClean="0">
                <a:solidFill>
                  <a:srgbClr val="002060"/>
                </a:solidFill>
              </a:rPr>
              <a:t>Б.</a:t>
            </a:r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«ПОВЫШЕНИЕ </a:t>
            </a:r>
            <a:r>
              <a:rPr lang="ru-RU" b="1" dirty="0">
                <a:solidFill>
                  <a:srgbClr val="C00000"/>
                </a:solidFill>
              </a:rPr>
              <a:t>ЭФФЕКТИВНОСТИ ОБУЧЕНИЯ СТУДЕНТОВ ПОКОЛЕНИЯ Z </a:t>
            </a:r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ЧЕРЕЗ </a:t>
            </a:r>
            <a:r>
              <a:rPr lang="ru-RU" b="1" dirty="0">
                <a:solidFill>
                  <a:srgbClr val="C00000"/>
                </a:solidFill>
              </a:rPr>
              <a:t>ОЦЕНКУ ОСОБЕННОСТЕЙ ИХ КОГНИТИВНЫХ </a:t>
            </a:r>
            <a:r>
              <a:rPr lang="ru-RU" b="1" dirty="0" smtClean="0">
                <a:solidFill>
                  <a:srgbClr val="C00000"/>
                </a:solidFill>
              </a:rPr>
              <a:t>ПРОЦЕССОВ»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Изучение когнитивных процессов является одной из приоритетных проблем в современной психологии. В исследованиях последних лет отмечается значительная трансформация практически всех психических процессов, особенно эти метаморфозы касаются так называемого цифрового поколения Z. Цель работы – изучить характеристики параметров таких когнитивных процессов, как клиповое мышление, память и внимание у студентов поколения Z. Исследование проведено в 2024 г. на базе Южно-Уральского государственного университета. Выборку составили студенты психологического направления (N = 180) от 18 до 24 лет, среди них 30 мужчин, 150 женщин. Использовался комплекс психодиагностических методик: Краткий отборочный тест (В. Н. Бузин, Э. Ф. Вандерлик); Методика «Корректурная проба Бурдона» (Б. Бурдон); Тест избирательности перцептивного внимания (Э. Торндайк); Методика «Объем кратковременной памяти» (Э. Джекобсон). Результаты исследования выявили специфические особенности когнитивных процессов у студентов психологического профиля.</a:t>
            </a:r>
          </a:p>
          <a:p>
            <a:pPr algn="ctr"/>
            <a:endParaRPr lang="ru-RU" sz="1400" dirty="0"/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№5, 2025 с.19-33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912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67512"/>
            <a:ext cx="8439912" cy="5513831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80000"/>
              </a:lnSpc>
            </a:pPr>
            <a:r>
              <a:rPr lang="ru-RU" sz="1700" b="1" i="1" dirty="0" smtClean="0">
                <a:solidFill>
                  <a:srgbClr val="7030A0"/>
                </a:solidFill>
              </a:rPr>
              <a:t>СОЦИАЛЬНАЯ </a:t>
            </a:r>
            <a:r>
              <a:rPr lang="ru-RU" sz="1700" b="1" i="1" dirty="0">
                <a:solidFill>
                  <a:srgbClr val="7030A0"/>
                </a:solidFill>
              </a:rPr>
              <a:t>И ПОЛИТИЧЕСКАЯ </a:t>
            </a:r>
            <a:r>
              <a:rPr lang="ru-RU" sz="1700" b="1" i="1" dirty="0" smtClean="0">
                <a:solidFill>
                  <a:srgbClr val="7030A0"/>
                </a:solidFill>
              </a:rPr>
              <a:t>ФИЛОСОФИЯ</a:t>
            </a:r>
          </a:p>
          <a:p>
            <a:pPr algn="ctr">
              <a:lnSpc>
                <a:spcPct val="80000"/>
              </a:lnSpc>
            </a:pPr>
            <a:endParaRPr lang="ru-RU" sz="1600" b="1" i="1" dirty="0">
              <a:solidFill>
                <a:srgbClr val="7030A0"/>
              </a:solidFill>
            </a:endParaRP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Трищенко Д. А.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«ОБРАЗОВАНИЕ </a:t>
            </a:r>
            <a:r>
              <a:rPr lang="ru-RU" b="1" dirty="0">
                <a:solidFill>
                  <a:srgbClr val="C00000"/>
                </a:solidFill>
              </a:rPr>
              <a:t>И МОЛОДЕЖНАЯ ПОЛИТИКА: СТРАТЕГИЯ ВЕРНА, </a:t>
            </a:r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НО </a:t>
            </a:r>
            <a:r>
              <a:rPr lang="ru-RU" b="1" dirty="0">
                <a:solidFill>
                  <a:srgbClr val="C00000"/>
                </a:solidFill>
              </a:rPr>
              <a:t>ТАКТИКА </a:t>
            </a:r>
            <a:r>
              <a:rPr lang="ru-RU" b="1" dirty="0" smtClean="0">
                <a:solidFill>
                  <a:srgbClr val="C00000"/>
                </a:solidFill>
              </a:rPr>
              <a:t>ПОДВОДИТ»</a:t>
            </a:r>
          </a:p>
          <a:p>
            <a:pPr algn="just"/>
            <a:r>
              <a:rPr lang="ru-RU" sz="1700" b="1" dirty="0">
                <a:solidFill>
                  <a:srgbClr val="002060"/>
                </a:solidFill>
              </a:rPr>
              <a:t>           В статье указывается на то, что политическая революция – нежелательное явление в развитии общества, которое приводит к потере ряда культурных достижений и не приносит желаемого результата ее движущим силам, что политические революции – следствие неумения правящей элиты проводить своевременные реформы. Поскольку в демографическом аспекте наиболее склонной к радикальным изменениям является молодежь, рассмотрен, с опорой на теоретический и эмпирический материал, ряд тактических мер по реализации государственной молодежной политики. Выявлен ряд проблем в молодежной политике и в образовании, которые, с одной стороны, мешают росту креативного потенциала молодежи, формируют социальное иждивенчество, с другой – способны привнести в общество потенциальный фактор конфликта на социально-демографической основе и стать фактором политической нестабильности в стране.</a:t>
            </a:r>
          </a:p>
          <a:p>
            <a:pPr algn="ctr"/>
            <a:r>
              <a:rPr lang="ru-RU" dirty="0">
                <a:solidFill>
                  <a:srgbClr val="C00000"/>
                </a:solidFill>
              </a:rPr>
              <a:t>№5, 2025 с.9-18</a:t>
            </a:r>
          </a:p>
          <a:p>
            <a:pPr algn="ctr"/>
            <a:endParaRPr lang="ru-RU" sz="1600" b="1" dirty="0" smtClean="0">
              <a:solidFill>
                <a:srgbClr val="C00000"/>
              </a:solidFill>
            </a:endParaRPr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7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786384"/>
            <a:ext cx="8650224" cy="5394959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80000"/>
              </a:lnSpc>
            </a:pPr>
            <a:endParaRPr lang="ru-RU" sz="17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2100" b="1" i="1" dirty="0" smtClean="0">
                <a:solidFill>
                  <a:srgbClr val="7030A0"/>
                </a:solidFill>
              </a:rPr>
              <a:t>НОВЫЕ </a:t>
            </a:r>
            <a:r>
              <a:rPr lang="ru-RU" sz="2100" b="1" i="1" dirty="0">
                <a:solidFill>
                  <a:srgbClr val="7030A0"/>
                </a:solidFill>
              </a:rPr>
              <a:t>ИССЛЕДОВАНИЯ В ОБРАЗОВАНИИ</a:t>
            </a:r>
            <a:endParaRPr lang="ru-RU" sz="21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</a:pPr>
            <a:endParaRPr lang="ru-RU" sz="2100" b="1" i="1" dirty="0">
              <a:solidFill>
                <a:srgbClr val="7030A0"/>
              </a:solidFill>
            </a:endParaRPr>
          </a:p>
          <a:p>
            <a:pPr algn="just"/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sz="2100" b="1" dirty="0">
                <a:solidFill>
                  <a:srgbClr val="002060"/>
                </a:solidFill>
              </a:rPr>
              <a:t>Войцеховская В. С. </a:t>
            </a:r>
            <a:endParaRPr lang="ru-RU" sz="2100" b="1" dirty="0" smtClean="0">
              <a:solidFill>
                <a:srgbClr val="002060"/>
              </a:solidFill>
            </a:endParaRPr>
          </a:p>
          <a:p>
            <a:pPr algn="just"/>
            <a:endParaRPr lang="ru-RU" sz="1200" b="1" dirty="0">
              <a:solidFill>
                <a:srgbClr val="002060"/>
              </a:solidFill>
            </a:endParaRPr>
          </a:p>
          <a:p>
            <a:pPr algn="ctr"/>
            <a:r>
              <a:rPr lang="ru-RU" sz="2100" b="1" dirty="0">
                <a:solidFill>
                  <a:srgbClr val="C00000"/>
                </a:solidFill>
              </a:rPr>
              <a:t>«ПРОФЕССИОНАЛЬНЫЕ ЗАТРУДНЕНИЯ ПЕДАГОГОВ-ОРГАНИЗАТОРОВ В КОНТЕКСТЕ РЕАЛИЗАЦИИ ТВОРЧЕСКИХ ЗАДАЧ И ПОИСК ПУТЕЙ ИХ </a:t>
            </a:r>
            <a:r>
              <a:rPr lang="ru-RU" sz="2100" b="1" dirty="0" smtClean="0">
                <a:solidFill>
                  <a:srgbClr val="C00000"/>
                </a:solidFill>
              </a:rPr>
              <a:t>ПРЕОДОЛЕНИЯ»</a:t>
            </a:r>
          </a:p>
          <a:p>
            <a:pPr algn="just"/>
            <a:r>
              <a:rPr lang="ru-RU" sz="1900" b="1" dirty="0" smtClean="0">
                <a:solidFill>
                  <a:srgbClr val="002060"/>
                </a:solidFill>
              </a:rPr>
              <a:t>      Статья </a:t>
            </a:r>
            <a:r>
              <a:rPr lang="ru-RU" sz="1900" b="1" dirty="0">
                <a:solidFill>
                  <a:srgbClr val="002060"/>
                </a:solidFill>
              </a:rPr>
              <a:t>посвящена исследованию профессиональных затруднений педагогов-организаторов в процессе реализации творческих задач. Рассматриваются важные аспекты, влияющие на эффективность воспитательной деятельности в условиях реализации культурно-досуговых мероприятий. Особое внимание уделяется выявлению основных проблем, с которыми сталкиваются педагоги-организаторы при организации воспитательных мероприятий. Характеризуется роль профессионального сообщества в развитии творческой компетентности педагогов-организаторов для решения творческих задач и повышения качества воспитательной среды.</a:t>
            </a:r>
          </a:p>
          <a:p>
            <a:pPr algn="just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№</a:t>
            </a:r>
            <a:r>
              <a:rPr lang="ru-RU" dirty="0">
                <a:solidFill>
                  <a:srgbClr val="C00000"/>
                </a:solidFill>
              </a:rPr>
              <a:t>5, 2025 </a:t>
            </a:r>
            <a:r>
              <a:rPr lang="ru-RU" dirty="0" smtClean="0">
                <a:solidFill>
                  <a:srgbClr val="C00000"/>
                </a:solidFill>
              </a:rPr>
              <a:t>с.137 - 145</a:t>
            </a:r>
            <a:endParaRPr lang="ru-RU" dirty="0">
              <a:solidFill>
                <a:srgbClr val="C00000"/>
              </a:solidFill>
            </a:endParaRPr>
          </a:p>
          <a:p>
            <a:pPr algn="ctr"/>
            <a:endParaRPr lang="ru-RU" sz="1600" b="1" dirty="0" smtClean="0">
              <a:solidFill>
                <a:srgbClr val="C00000"/>
              </a:solidFill>
            </a:endParaRPr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37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786384"/>
            <a:ext cx="8650224" cy="539495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endParaRPr lang="ru-RU" sz="1700" b="1" i="1" dirty="0" smtClean="0">
              <a:solidFill>
                <a:srgbClr val="7030A0"/>
              </a:solidFill>
            </a:endParaRPr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  <p:pic>
        <p:nvPicPr>
          <p:cNvPr id="1026" name="Picture 2" descr="https://www.portalspo.ru/modules/mod_btslideshow/images/87/slideshow/foto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262" y="457200"/>
            <a:ext cx="6502146" cy="416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71600" y="5148072"/>
            <a:ext cx="7781544" cy="1463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Журнал</a:t>
            </a:r>
          </a:p>
          <a:p>
            <a:pPr algn="ctr"/>
            <a:r>
              <a:rPr lang="ru-RU" sz="2400" b="1" dirty="0" smtClean="0">
                <a:solidFill>
                  <a:schemeClr val="accent5"/>
                </a:solidFill>
                <a:latin typeface="Arial Black" panose="020B0A04020102020204" pitchFamily="34" charset="0"/>
              </a:rPr>
              <a:t>«Среднее профессиональное образование»</a:t>
            </a:r>
            <a:endParaRPr lang="ru-RU" sz="2400" b="1" dirty="0">
              <a:solidFill>
                <a:schemeClr val="accent5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786384"/>
            <a:ext cx="8650224" cy="539495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endParaRPr lang="ru-RU" sz="1700" b="1" i="1" dirty="0" smtClean="0">
              <a:solidFill>
                <a:srgbClr val="7030A0"/>
              </a:solidFill>
            </a:endParaRPr>
          </a:p>
          <a:p>
            <a:pPr algn="just"/>
            <a:endParaRPr lang="ru-RU" sz="1600" b="1" dirty="0"/>
          </a:p>
          <a:p>
            <a:pPr algn="just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388539"/>
              </p:ext>
            </p:extLst>
          </p:nvPr>
        </p:nvGraphicFramePr>
        <p:xfrm>
          <a:off x="0" y="905256"/>
          <a:ext cx="9198864" cy="5369441"/>
        </p:xfrm>
        <a:graphic>
          <a:graphicData uri="http://schemas.openxmlformats.org/drawingml/2006/table">
            <a:tbl>
              <a:tblPr/>
              <a:tblGrid>
                <a:gridCol w="1898115">
                  <a:extLst>
                    <a:ext uri="{9D8B030D-6E8A-4147-A177-3AD203B41FA5}">
                      <a16:colId xmlns:a16="http://schemas.microsoft.com/office/drawing/2014/main" val="9187652"/>
                    </a:ext>
                  </a:extLst>
                </a:gridCol>
                <a:gridCol w="7300749">
                  <a:extLst>
                    <a:ext uri="{9D8B030D-6E8A-4147-A177-3AD203B41FA5}">
                      <a16:colId xmlns:a16="http://schemas.microsoft.com/office/drawing/2014/main" val="2949733479"/>
                    </a:ext>
                  </a:extLst>
                </a:gridCol>
              </a:tblGrid>
              <a:tr h="141852">
                <a:tc>
                  <a:txBody>
                    <a:bodyPr/>
                    <a:lstStyle/>
                    <a:p>
                      <a:pPr fontAlgn="t"/>
                      <a:endParaRPr lang="en-US" sz="900" b="1" dirty="0">
                        <a:solidFill>
                          <a:srgbClr val="515151"/>
                        </a:solidFill>
                        <a:effectLst/>
                      </a:endParaRPr>
                    </a:p>
                  </a:txBody>
                  <a:tcPr marL="0" marR="73652" marT="0" marB="0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ru-RU" sz="900" dirty="0">
                        <a:effectLst/>
                      </a:endParaRPr>
                    </a:p>
                  </a:txBody>
                  <a:tcPr marL="0" marR="0" marT="7365" marB="11048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139806"/>
                  </a:ext>
                </a:extLst>
              </a:tr>
              <a:tr h="5213868">
                <a:tc>
                  <a:txBody>
                    <a:bodyPr/>
                    <a:lstStyle/>
                    <a:p>
                      <a:pPr algn="ctr" fontAlgn="t"/>
                      <a:endParaRPr lang="ru-RU" sz="17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73652" marT="0" marB="0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39750" indent="-539750" algn="ctr" fontAlgn="t"/>
                      <a:r>
                        <a:rPr lang="ru-RU" sz="17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Основная </a:t>
                      </a:r>
                      <a:r>
                        <a:rPr lang="ru-RU" sz="1700" b="1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цель журнала — способствовать повышению качества среднего профессионального образования, интеграции учебного процесса с наукой и практикой. Главной задачей журнала является эффективный обмен информацией, представление результатов исследований и научно-методических разработок в области среднего профессионального образования. В журнале представлены: · теоретические и эмпирические исследования, которые способствуют выработке новых подходов к пониманию места среднего профессионального образования в современном российском обществе, механизмов его функционирования и развития; · научно-методические разработки, посвященные различным направлениям учебно-воспитательного процесса ссузов; · статьи, посвященные актуальным разработкам в области качества среднего профессионального образования; · материалы, посвященные истории среднего профессионального образования; · исследования, знакомящие с зарубежным опытом в сфере среднего профессионального образования. </a:t>
                      </a:r>
                      <a:endParaRPr lang="ru-RU" sz="17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fontAlgn="t"/>
                      <a:r>
                        <a:rPr lang="ru-RU" sz="17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</a:t>
                      </a:r>
                      <a:endParaRPr lang="ru-RU" sz="17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7365" marB="11048">
                    <a:lnL>
                      <a:noFill/>
                    </a:lnL>
                    <a:lnR>
                      <a:noFill/>
                    </a:lnR>
                    <a:lnT w="762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5766010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889" y="1536192"/>
            <a:ext cx="1856232" cy="27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13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43583" y="621792"/>
            <a:ext cx="7746955" cy="795528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</a:t>
            </a: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«Дошкольное </a:t>
            </a:r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воспитание»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8195" y="1508760"/>
            <a:ext cx="7766936" cy="137160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Рубрики: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«Программы и технологии», «Экология. Новые подходы», «Актуальный разговор», «Профессия – педагог». А также – «Социально-коммуникативное развитие», «Познавательное развитие», «Речевое развитие», «Физическое развитие», «Коррекционная работа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В мире периодики: журнал «Дошкольное воспитание» - Национальная библиотека  им. А. С. Пушкина Республики Мордов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1471" y="2679192"/>
            <a:ext cx="6620383" cy="4087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31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30936"/>
            <a:ext cx="8650224" cy="598932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endParaRPr lang="ru-RU" sz="4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2000" b="1" i="1" dirty="0">
                <a:solidFill>
                  <a:srgbClr val="7030A0"/>
                </a:solidFill>
              </a:rPr>
              <a:t>Научно-исследовательская </a:t>
            </a:r>
            <a:r>
              <a:rPr lang="ru-RU" sz="2000" b="1" i="1" dirty="0" smtClean="0">
                <a:solidFill>
                  <a:srgbClr val="7030A0"/>
                </a:solidFill>
              </a:rPr>
              <a:t>работа</a:t>
            </a:r>
          </a:p>
          <a:p>
            <a:pPr algn="ctr"/>
            <a:endParaRPr lang="ru-RU" sz="1050" b="1" i="1" dirty="0">
              <a:solidFill>
                <a:srgbClr val="7030A0"/>
              </a:solidFill>
            </a:endParaRPr>
          </a:p>
          <a:p>
            <a:pPr algn="just"/>
            <a:r>
              <a:rPr lang="ru-RU" dirty="0" smtClean="0"/>
              <a:t> </a:t>
            </a:r>
            <a:r>
              <a:rPr lang="ru-RU" dirty="0"/>
              <a:t>    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</a:rPr>
              <a:t>Домрачева</a:t>
            </a:r>
            <a:r>
              <a:rPr lang="ru-RU" b="1" dirty="0" smtClean="0">
                <a:solidFill>
                  <a:srgbClr val="002060"/>
                </a:solidFill>
              </a:rPr>
              <a:t> Л.Н.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«Методы </a:t>
            </a:r>
            <a:r>
              <a:rPr lang="ru-RU" b="1" dirty="0">
                <a:solidFill>
                  <a:srgbClr val="C00000"/>
                </a:solidFill>
              </a:rPr>
              <a:t>оценки личностного развития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студентов на учебном </a:t>
            </a:r>
            <a:r>
              <a:rPr lang="ru-RU" b="1" dirty="0" smtClean="0">
                <a:solidFill>
                  <a:srgbClr val="C00000"/>
                </a:solidFill>
              </a:rPr>
              <a:t>занятии»</a:t>
            </a:r>
          </a:p>
          <a:p>
            <a:pPr algn="ctr"/>
            <a:endParaRPr lang="ru-RU" sz="700" b="1" dirty="0" smtClean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         </a:t>
            </a:r>
            <a:r>
              <a:rPr lang="ru-RU" sz="1700" b="1" dirty="0">
                <a:solidFill>
                  <a:srgbClr val="002060"/>
                </a:solidFill>
              </a:rPr>
              <a:t>В статье рассматриваются вопросы выбора методов оценки и подготовки оценочных материалов для диагностики личностного развития студентов профессиональных образовательных организаций в процессе учебной деятельности.</a:t>
            </a:r>
          </a:p>
          <a:p>
            <a:pPr algn="ctr">
              <a:lnSpc>
                <a:spcPct val="90000"/>
              </a:lnSpc>
            </a:pPr>
            <a:r>
              <a:rPr lang="ru-RU" sz="1700" b="1" dirty="0">
                <a:solidFill>
                  <a:srgbClr val="002060"/>
                </a:solidFill>
              </a:rPr>
              <a:t>         Целью статьи является определение методов контроля и оценки образовательных результатов на учебном занятии. Отмечено, что формирование общих компетенций и организованная целенаправленная воспитательная деятельность на учебном занятии способствуют более эффективному и качественному формированию у студентов  профессиональных компетенций, а также их общему развитию вне зависимости от будущей специальности и сферы деятельности. </a:t>
            </a:r>
            <a:endParaRPr lang="ru-RU" sz="1700" b="1" dirty="0" smtClean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</a:pPr>
            <a:endParaRPr lang="ru-RU" sz="1700" b="1" dirty="0">
              <a:solidFill>
                <a:srgbClr val="00206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№</a:t>
            </a:r>
            <a:r>
              <a:rPr lang="ru-RU" b="1" dirty="0">
                <a:solidFill>
                  <a:srgbClr val="C00000"/>
                </a:solidFill>
              </a:rPr>
              <a:t>8</a:t>
            </a:r>
            <a:r>
              <a:rPr lang="ru-RU" b="1" dirty="0" smtClean="0">
                <a:solidFill>
                  <a:srgbClr val="C00000"/>
                </a:solidFill>
              </a:rPr>
              <a:t>, </a:t>
            </a:r>
            <a:r>
              <a:rPr lang="ru-RU" b="1" dirty="0">
                <a:solidFill>
                  <a:srgbClr val="C00000"/>
                </a:solidFill>
              </a:rPr>
              <a:t>2025 </a:t>
            </a:r>
            <a:r>
              <a:rPr lang="ru-RU" b="1" dirty="0" smtClean="0">
                <a:solidFill>
                  <a:srgbClr val="C00000"/>
                </a:solidFill>
              </a:rPr>
              <a:t>с.15 - 18</a:t>
            </a:r>
            <a:endParaRPr lang="ru-RU" b="1" dirty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</a:pPr>
            <a:endParaRPr lang="ru-RU" sz="17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85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786384"/>
            <a:ext cx="8769096" cy="5742432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1600" b="1" dirty="0" smtClean="0"/>
          </a:p>
          <a:p>
            <a:pPr algn="ctr"/>
            <a:r>
              <a:rPr lang="ru-RU" sz="8000" b="1" i="1" dirty="0">
                <a:solidFill>
                  <a:srgbClr val="7030A0"/>
                </a:solidFill>
              </a:rPr>
              <a:t>Научно-исследовательская </a:t>
            </a:r>
            <a:r>
              <a:rPr lang="ru-RU" sz="8000" b="1" i="1" dirty="0" smtClean="0">
                <a:solidFill>
                  <a:srgbClr val="7030A0"/>
                </a:solidFill>
              </a:rPr>
              <a:t>работа</a:t>
            </a:r>
          </a:p>
          <a:p>
            <a:pPr algn="ctr"/>
            <a:endParaRPr lang="ru-RU" sz="5600" b="1" i="1" dirty="0">
              <a:solidFill>
                <a:srgbClr val="7030A0"/>
              </a:solidFill>
            </a:endParaRPr>
          </a:p>
          <a:p>
            <a:pPr algn="just"/>
            <a:r>
              <a:rPr lang="ru-RU" sz="6400" b="1" dirty="0" smtClean="0"/>
              <a:t> </a:t>
            </a:r>
            <a:r>
              <a:rPr lang="ru-RU" sz="6400" b="1" dirty="0"/>
              <a:t>  </a:t>
            </a:r>
            <a:r>
              <a:rPr lang="ru-RU" sz="6400" b="1" dirty="0" smtClean="0"/>
              <a:t>  </a:t>
            </a:r>
            <a:r>
              <a:rPr lang="ru-RU" sz="6400" b="1" dirty="0" smtClean="0">
                <a:solidFill>
                  <a:srgbClr val="002060"/>
                </a:solidFill>
              </a:rPr>
              <a:t>Новикова Е.А.</a:t>
            </a: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«Развитие </a:t>
            </a:r>
            <a:r>
              <a:rPr lang="ru-RU" sz="7200" b="1" dirty="0">
                <a:solidFill>
                  <a:srgbClr val="C00000"/>
                </a:solidFill>
              </a:rPr>
              <a:t>творческого </a:t>
            </a:r>
            <a:r>
              <a:rPr lang="ru-RU" sz="7200" b="1" dirty="0" smtClean="0">
                <a:solidFill>
                  <a:srgbClr val="C00000"/>
                </a:solidFill>
              </a:rPr>
              <a:t>воображения студентов</a:t>
            </a:r>
            <a:r>
              <a:rPr lang="ru-RU" sz="7200" b="1" dirty="0">
                <a:solidFill>
                  <a:srgbClr val="C00000"/>
                </a:solidFill>
              </a:rPr>
              <a:t>, обучающихся</a:t>
            </a:r>
          </a:p>
          <a:p>
            <a:pPr algn="ctr"/>
            <a:r>
              <a:rPr lang="ru-RU" sz="7200" b="1" dirty="0">
                <a:solidFill>
                  <a:srgbClr val="C00000"/>
                </a:solidFill>
              </a:rPr>
              <a:t>по специальности «</a:t>
            </a:r>
            <a:r>
              <a:rPr lang="ru-RU" sz="7200" b="1" dirty="0" smtClean="0">
                <a:solidFill>
                  <a:srgbClr val="C00000"/>
                </a:solidFill>
              </a:rPr>
              <a:t>Дошкольное образование</a:t>
            </a:r>
            <a:r>
              <a:rPr lang="ru-RU" sz="7200" b="1" dirty="0">
                <a:solidFill>
                  <a:srgbClr val="C00000"/>
                </a:solidFill>
              </a:rPr>
              <a:t>» в системе </a:t>
            </a:r>
            <a:r>
              <a:rPr lang="ru-RU" sz="7200" b="1" dirty="0" smtClean="0">
                <a:solidFill>
                  <a:srgbClr val="C00000"/>
                </a:solidFill>
              </a:rPr>
              <a:t>СПО»</a:t>
            </a: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           Квалифицированный </a:t>
            </a:r>
            <a:r>
              <a:rPr lang="ru-RU" sz="7200" b="1" dirty="0">
                <a:solidFill>
                  <a:srgbClr val="002060"/>
                </a:solidFill>
              </a:rPr>
              <a:t>педагог должен быть творческой личностью, способной ставить перед собой актуальные цели, а также находить нестандартные пути их решения. Развитие творческого воображения студентов требует включения в образовательный процесс новых методик, творческих заданий, проектной деятельности, различных техник рисования, а также разработки новых современных образовательных программ, направленных на совершенствование профессиональных и общих компетенций будущих педагогов.</a:t>
            </a: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         В </a:t>
            </a:r>
            <a:r>
              <a:rPr lang="ru-RU" sz="7200" b="1" dirty="0">
                <a:solidFill>
                  <a:srgbClr val="002060"/>
                </a:solidFill>
              </a:rPr>
              <a:t>статье представлены результаты опытно-экспериментальной работы по определению уровня развития творческого воображения студентов, организованной на базе </a:t>
            </a:r>
            <a:r>
              <a:rPr lang="ru-RU" sz="7200" b="1" dirty="0" err="1">
                <a:solidFill>
                  <a:srgbClr val="002060"/>
                </a:solidFill>
              </a:rPr>
              <a:t>Нижневартовского</a:t>
            </a:r>
            <a:r>
              <a:rPr lang="ru-RU" sz="7200" b="1" dirty="0">
                <a:solidFill>
                  <a:srgbClr val="002060"/>
                </a:solidFill>
              </a:rPr>
              <a:t> государственного университета.</a:t>
            </a:r>
          </a:p>
          <a:p>
            <a:pPr algn="ctr"/>
            <a:endParaRPr lang="ru-RU" sz="6400" b="1" dirty="0">
              <a:solidFill>
                <a:srgbClr val="002060"/>
              </a:solidFill>
            </a:endParaRPr>
          </a:p>
          <a:p>
            <a:pPr algn="ctr"/>
            <a:r>
              <a:rPr lang="ru-RU" sz="6400" b="1" dirty="0" smtClean="0">
                <a:solidFill>
                  <a:srgbClr val="C00000"/>
                </a:solidFill>
              </a:rPr>
              <a:t>№</a:t>
            </a:r>
            <a:r>
              <a:rPr lang="ru-RU" sz="6400" b="1" dirty="0">
                <a:solidFill>
                  <a:srgbClr val="C00000"/>
                </a:solidFill>
              </a:rPr>
              <a:t>8</a:t>
            </a:r>
            <a:r>
              <a:rPr lang="ru-RU" sz="6400" b="1" dirty="0" smtClean="0">
                <a:solidFill>
                  <a:srgbClr val="C00000"/>
                </a:solidFill>
              </a:rPr>
              <a:t>, </a:t>
            </a:r>
            <a:r>
              <a:rPr lang="ru-RU" sz="6400" b="1" dirty="0">
                <a:solidFill>
                  <a:srgbClr val="C00000"/>
                </a:solidFill>
              </a:rPr>
              <a:t>2025 </a:t>
            </a:r>
            <a:r>
              <a:rPr lang="ru-RU" sz="6400" b="1" dirty="0" smtClean="0">
                <a:solidFill>
                  <a:srgbClr val="C00000"/>
                </a:solidFill>
              </a:rPr>
              <a:t>с.8 - 24</a:t>
            </a:r>
            <a:endParaRPr lang="ru-RU" sz="6400" b="1" dirty="0">
              <a:solidFill>
                <a:srgbClr val="C00000"/>
              </a:solidFill>
            </a:endParaRPr>
          </a:p>
          <a:p>
            <a:pPr algn="ctr"/>
            <a:endParaRPr lang="ru-RU" sz="5600" b="1" dirty="0">
              <a:solidFill>
                <a:srgbClr val="C00000"/>
              </a:solidFill>
            </a:endParaRPr>
          </a:p>
          <a:p>
            <a:pPr algn="ctr"/>
            <a:endParaRPr lang="ru-RU" sz="5600" b="1" dirty="0" smtClean="0">
              <a:solidFill>
                <a:srgbClr val="C00000"/>
              </a:solidFill>
            </a:endParaRPr>
          </a:p>
          <a:p>
            <a:pPr algn="ctr"/>
            <a:endParaRPr lang="ru-RU" sz="5600" b="1" dirty="0">
              <a:solidFill>
                <a:srgbClr val="C00000"/>
              </a:solidFill>
            </a:endParaRPr>
          </a:p>
          <a:p>
            <a:pPr algn="ctr"/>
            <a:endParaRPr lang="ru-RU" sz="5600" b="1" dirty="0" smtClean="0">
              <a:solidFill>
                <a:srgbClr val="C00000"/>
              </a:solidFill>
            </a:endParaRPr>
          </a:p>
          <a:p>
            <a:pPr algn="ctr"/>
            <a:endParaRPr lang="ru-RU" sz="5600" b="1" dirty="0">
              <a:solidFill>
                <a:srgbClr val="C00000"/>
              </a:solidFill>
            </a:endParaRPr>
          </a:p>
          <a:p>
            <a:pPr algn="ctr"/>
            <a:endParaRPr lang="ru-RU" sz="5600" b="1" dirty="0" smtClean="0">
              <a:solidFill>
                <a:srgbClr val="C00000"/>
              </a:solidFill>
            </a:endParaRPr>
          </a:p>
          <a:p>
            <a:pPr algn="ctr"/>
            <a:endParaRPr lang="ru-RU" sz="5600" b="1" dirty="0">
              <a:solidFill>
                <a:srgbClr val="C00000"/>
              </a:solidFill>
            </a:endParaRPr>
          </a:p>
          <a:p>
            <a:pPr algn="ctr"/>
            <a:endParaRPr lang="ru-RU" sz="5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5600" b="1" dirty="0" smtClean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ru-RU" sz="5600" b="1" dirty="0">
                <a:solidFill>
                  <a:srgbClr val="C00000"/>
                </a:solidFill>
              </a:rPr>
              <a:t>№10, 2025 с.9 -16</a:t>
            </a:r>
          </a:p>
          <a:p>
            <a:pPr algn="ctr"/>
            <a:r>
              <a:rPr lang="ru-RU" sz="5600" b="1" dirty="0" smtClean="0">
                <a:solidFill>
                  <a:srgbClr val="C00000"/>
                </a:solidFill>
              </a:rPr>
              <a:t> </a:t>
            </a:r>
            <a:endParaRPr lang="ru-RU" sz="56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4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07009" y="474344"/>
            <a:ext cx="8439912" cy="6301359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80000"/>
              </a:lnSpc>
            </a:pPr>
            <a:endParaRPr lang="ru-RU" sz="17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7200" b="1" i="1" dirty="0">
                <a:solidFill>
                  <a:srgbClr val="7030A0"/>
                </a:solidFill>
              </a:rPr>
              <a:t>Научно-исследовательская </a:t>
            </a:r>
            <a:r>
              <a:rPr lang="ru-RU" sz="7200" b="1" i="1" dirty="0" smtClean="0">
                <a:solidFill>
                  <a:srgbClr val="7030A0"/>
                </a:solidFill>
              </a:rPr>
              <a:t>работа</a:t>
            </a:r>
          </a:p>
          <a:p>
            <a:pPr algn="ctr"/>
            <a:endParaRPr lang="ru-RU" sz="7200" b="1" i="1" dirty="0">
              <a:solidFill>
                <a:srgbClr val="7030A0"/>
              </a:solidFill>
            </a:endParaRPr>
          </a:p>
          <a:p>
            <a:pPr algn="ctr"/>
            <a:endParaRPr lang="ru-RU" sz="400" b="1" i="1" dirty="0">
              <a:solidFill>
                <a:srgbClr val="7030A0"/>
              </a:solidFill>
            </a:endParaRPr>
          </a:p>
          <a:p>
            <a:pPr algn="just"/>
            <a:r>
              <a:rPr lang="ru-RU" sz="7200" dirty="0" smtClean="0"/>
              <a:t> </a:t>
            </a:r>
            <a:r>
              <a:rPr lang="ru-RU" sz="7200" dirty="0"/>
              <a:t> </a:t>
            </a:r>
            <a:r>
              <a:rPr lang="ru-RU" sz="7200" b="1" dirty="0" smtClean="0">
                <a:solidFill>
                  <a:srgbClr val="002060"/>
                </a:solidFill>
              </a:rPr>
              <a:t>Гордеев </a:t>
            </a:r>
            <a:r>
              <a:rPr lang="ru-RU" sz="7200" b="1" dirty="0">
                <a:solidFill>
                  <a:srgbClr val="002060"/>
                </a:solidFill>
              </a:rPr>
              <a:t>И. В., </a:t>
            </a:r>
            <a:r>
              <a:rPr lang="ru-RU" sz="7200" b="1" dirty="0" err="1">
                <a:solidFill>
                  <a:srgbClr val="002060"/>
                </a:solidFill>
              </a:rPr>
              <a:t>Капичников</a:t>
            </a:r>
            <a:r>
              <a:rPr lang="ru-RU" sz="7200" b="1" dirty="0">
                <a:solidFill>
                  <a:srgbClr val="002060"/>
                </a:solidFill>
              </a:rPr>
              <a:t> А.И., </a:t>
            </a:r>
            <a:r>
              <a:rPr lang="ru-RU" sz="7200" b="1" dirty="0" err="1">
                <a:solidFill>
                  <a:srgbClr val="002060"/>
                </a:solidFill>
              </a:rPr>
              <a:t>Мавзовин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smtClean="0">
                <a:solidFill>
                  <a:srgbClr val="002060"/>
                </a:solidFill>
              </a:rPr>
              <a:t>В.С.</a:t>
            </a:r>
            <a:endParaRPr lang="ru-RU" sz="7200" b="1" dirty="0">
              <a:solidFill>
                <a:srgbClr val="002060"/>
              </a:solidFill>
            </a:endParaRPr>
          </a:p>
          <a:p>
            <a:pPr algn="just"/>
            <a:endParaRPr lang="ru-RU" sz="4000" b="1" dirty="0">
              <a:solidFill>
                <a:srgbClr val="00206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«Историко-педагогические аспекты обновления педагогической</a:t>
            </a:r>
            <a:endParaRPr lang="ru-RU" sz="7200" b="1" dirty="0">
              <a:solidFill>
                <a:srgbClr val="C00000"/>
              </a:solidFill>
            </a:endParaRPr>
          </a:p>
          <a:p>
            <a:pPr algn="ctr"/>
            <a:r>
              <a:rPr lang="ru-RU" sz="7200" b="1" dirty="0">
                <a:solidFill>
                  <a:srgbClr val="C00000"/>
                </a:solidFill>
              </a:rPr>
              <a:t>д</a:t>
            </a:r>
            <a:r>
              <a:rPr lang="ru-RU" sz="7200" b="1" dirty="0" smtClean="0">
                <a:solidFill>
                  <a:srgbClr val="C00000"/>
                </a:solidFill>
              </a:rPr>
              <a:t>еятельности в </a:t>
            </a:r>
            <a:r>
              <a:rPr lang="ru-RU" sz="7200" b="1" dirty="0">
                <a:solidFill>
                  <a:srgbClr val="C00000"/>
                </a:solidFill>
              </a:rPr>
              <a:t>контексте глобальных </a:t>
            </a:r>
            <a:r>
              <a:rPr lang="ru-RU" sz="7200" b="1" dirty="0" smtClean="0">
                <a:solidFill>
                  <a:srgbClr val="C00000"/>
                </a:solidFill>
              </a:rPr>
              <a:t>вызовов»</a:t>
            </a:r>
          </a:p>
          <a:p>
            <a:pPr algn="just"/>
            <a:endParaRPr lang="ru-RU" sz="7200" b="1" dirty="0" smtClean="0">
              <a:solidFill>
                <a:srgbClr val="C00000"/>
              </a:solidFill>
            </a:endParaRPr>
          </a:p>
          <a:p>
            <a:pPr algn="just"/>
            <a:r>
              <a:rPr lang="ru-RU" sz="6200" b="1" dirty="0" smtClean="0">
                <a:solidFill>
                  <a:srgbClr val="002060"/>
                </a:solidFill>
              </a:rPr>
              <a:t>            </a:t>
            </a:r>
            <a:r>
              <a:rPr lang="ru-RU" sz="6200" b="1" dirty="0">
                <a:solidFill>
                  <a:srgbClr val="002060"/>
                </a:solidFill>
              </a:rPr>
              <a:t>Внедрение и уточнение новых стандартов, инновационных педагогических технологий и активное сотрудничество с работодателями стимулирует инновационную деятельность педагогов по подготовке высококвалифицированных специалистов, готовых к успешной работе в </a:t>
            </a:r>
            <a:r>
              <a:rPr lang="ru-RU" sz="6200" b="1" dirty="0" smtClean="0">
                <a:solidFill>
                  <a:srgbClr val="002060"/>
                </a:solidFill>
              </a:rPr>
              <a:t>условиях глобальных </a:t>
            </a:r>
            <a:r>
              <a:rPr lang="ru-RU" sz="6200" b="1" dirty="0">
                <a:solidFill>
                  <a:srgbClr val="002060"/>
                </a:solidFill>
              </a:rPr>
              <a:t>вызовов. </a:t>
            </a:r>
          </a:p>
          <a:p>
            <a:pPr algn="just"/>
            <a:r>
              <a:rPr lang="ru-RU" sz="6400" b="1" dirty="0">
                <a:solidFill>
                  <a:srgbClr val="002060"/>
                </a:solidFill>
              </a:rPr>
              <a:t>         </a:t>
            </a:r>
            <a:r>
              <a:rPr lang="ru-RU" sz="6400" b="1" dirty="0" smtClean="0">
                <a:solidFill>
                  <a:srgbClr val="002060"/>
                </a:solidFill>
              </a:rPr>
              <a:t>   </a:t>
            </a:r>
            <a:r>
              <a:rPr lang="ru-RU" sz="6400" b="1" dirty="0">
                <a:solidFill>
                  <a:srgbClr val="002060"/>
                </a:solidFill>
              </a:rPr>
              <a:t>Модернизация образовательного процесса требует реализации комплекса мер, направленных на повышение качества профессионального образования с </a:t>
            </a:r>
            <a:r>
              <a:rPr lang="ru-RU" sz="6400" b="1" dirty="0" smtClean="0">
                <a:solidFill>
                  <a:srgbClr val="002060"/>
                </a:solidFill>
              </a:rPr>
              <a:t>учетом индивидуальных </a:t>
            </a:r>
            <a:r>
              <a:rPr lang="ru-RU" sz="6400" b="1" dirty="0">
                <a:solidFill>
                  <a:srgbClr val="002060"/>
                </a:solidFill>
              </a:rPr>
              <a:t>особенностей студентов. </a:t>
            </a:r>
            <a:endParaRPr lang="ru-RU" sz="6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6400" b="1" dirty="0">
                <a:solidFill>
                  <a:srgbClr val="002060"/>
                </a:solidFill>
              </a:rPr>
              <a:t> </a:t>
            </a:r>
            <a:r>
              <a:rPr lang="ru-RU" sz="6400" b="1" dirty="0" smtClean="0">
                <a:solidFill>
                  <a:srgbClr val="002060"/>
                </a:solidFill>
              </a:rPr>
              <a:t>           При </a:t>
            </a:r>
            <a:r>
              <a:rPr lang="ru-RU" sz="6400" b="1" dirty="0">
                <a:solidFill>
                  <a:srgbClr val="002060"/>
                </a:solidFill>
              </a:rPr>
              <a:t>этом целесообразно учитывать историко-педагогические аспекты обновления педагогической деятельности, позволяющие оптимизировать меры, предпринимаемые образовательными организациями в этом направлении.</a:t>
            </a:r>
          </a:p>
          <a:p>
            <a:pPr algn="just"/>
            <a:endParaRPr lang="ru-RU" sz="2000" b="1" dirty="0">
              <a:solidFill>
                <a:srgbClr val="002060"/>
              </a:solidFill>
            </a:endParaRPr>
          </a:p>
          <a:p>
            <a:pPr algn="just"/>
            <a:endParaRPr lang="ru-RU" sz="21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6400" b="1" dirty="0">
                <a:solidFill>
                  <a:srgbClr val="C00000"/>
                </a:solidFill>
              </a:rPr>
              <a:t>№ 12, 2025 </a:t>
            </a:r>
            <a:r>
              <a:rPr lang="ru-RU" sz="6400" b="1" dirty="0" smtClean="0">
                <a:solidFill>
                  <a:srgbClr val="C00000"/>
                </a:solidFill>
              </a:rPr>
              <a:t>с.32-38</a:t>
            </a:r>
            <a:endParaRPr lang="ru-RU" sz="6400" b="1" dirty="0">
              <a:solidFill>
                <a:srgbClr val="C00000"/>
              </a:solidFill>
            </a:endParaRPr>
          </a:p>
          <a:p>
            <a:pPr algn="ctr"/>
            <a:endParaRPr lang="ru-RU" sz="2100" b="1" dirty="0">
              <a:solidFill>
                <a:srgbClr val="002060"/>
              </a:solidFill>
            </a:endParaRPr>
          </a:p>
          <a:p>
            <a:pPr algn="ctr"/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94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99616" y="474346"/>
            <a:ext cx="8238744" cy="5706998"/>
          </a:xfrm>
        </p:spPr>
        <p:txBody>
          <a:bodyPr>
            <a:normAutofit fontScale="62500" lnSpcReduction="20000"/>
          </a:bodyPr>
          <a:lstStyle/>
          <a:p>
            <a:pPr algn="ctr"/>
            <a:endParaRPr lang="ru-RU" sz="29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2900" b="1" i="1" dirty="0" smtClean="0">
                <a:solidFill>
                  <a:srgbClr val="7030A0"/>
                </a:solidFill>
              </a:rPr>
              <a:t>Научно-исследовательская </a:t>
            </a:r>
            <a:r>
              <a:rPr lang="ru-RU" sz="2900" b="1" i="1" dirty="0">
                <a:solidFill>
                  <a:srgbClr val="7030A0"/>
                </a:solidFill>
              </a:rPr>
              <a:t>работа  </a:t>
            </a:r>
            <a:endParaRPr lang="ru-RU" sz="29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4200" b="1" i="1" dirty="0" smtClean="0">
                <a:solidFill>
                  <a:srgbClr val="7030A0"/>
                </a:solidFill>
              </a:rPr>
              <a:t>   </a:t>
            </a:r>
            <a:endParaRPr lang="ru-RU" sz="4200" b="1" i="1" dirty="0">
              <a:solidFill>
                <a:srgbClr val="7030A0"/>
              </a:solidFill>
            </a:endParaRPr>
          </a:p>
          <a:p>
            <a:pPr algn="just"/>
            <a:r>
              <a:rPr lang="ru-RU" sz="2600" b="1" dirty="0" smtClean="0">
                <a:solidFill>
                  <a:srgbClr val="002060"/>
                </a:solidFill>
              </a:rPr>
              <a:t>        Васильев А.А. </a:t>
            </a:r>
            <a:endParaRPr lang="ru-RU" sz="2600" b="1" dirty="0">
              <a:solidFill>
                <a:srgbClr val="002060"/>
              </a:solidFill>
            </a:endParaRPr>
          </a:p>
          <a:p>
            <a:pPr algn="ctr"/>
            <a:endParaRPr lang="ru-RU" sz="2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900" b="1" dirty="0">
                <a:solidFill>
                  <a:srgbClr val="C00000"/>
                </a:solidFill>
              </a:rPr>
              <a:t>«Портрет обучающегося системы СПО»</a:t>
            </a:r>
          </a:p>
          <a:p>
            <a:pPr algn="ctr"/>
            <a:r>
              <a:rPr lang="ru-RU" sz="2600" b="1" dirty="0">
                <a:solidFill>
                  <a:srgbClr val="002060"/>
                </a:solidFill>
              </a:rPr>
              <a:t>Представлен комплексный портрет обучающегося СПО, раскрывающий структуру его познавательной самостоятельности, которая выступает ключевым элементом портрета конкурентоспособного специалиста, поскольку позволяет оценить не только узкопрофессиональные, но и метапредметные компетенции. Новизна исследования заключается в системном описании взаимосвязанных аспектов: автономности, практико-ориентированности, интеграции теории и практики.</a:t>
            </a:r>
          </a:p>
          <a:p>
            <a:pPr algn="ctr"/>
            <a:r>
              <a:rPr lang="ru-RU" sz="2600" b="1" dirty="0">
                <a:solidFill>
                  <a:srgbClr val="002060"/>
                </a:solidFill>
              </a:rPr>
              <a:t>На основе теоретического анализа и обобщения практического опыта </a:t>
            </a:r>
            <a:r>
              <a:rPr lang="ru-RU" sz="2600" b="1" dirty="0" smtClean="0">
                <a:solidFill>
                  <a:srgbClr val="002060"/>
                </a:solidFill>
              </a:rPr>
              <a:t>определены ключевые </a:t>
            </a:r>
            <a:r>
              <a:rPr lang="ru-RU" sz="2600" b="1" dirty="0">
                <a:solidFill>
                  <a:srgbClr val="002060"/>
                </a:solidFill>
              </a:rPr>
              <a:t>характеристики </a:t>
            </a:r>
            <a:r>
              <a:rPr lang="ru-RU" sz="2600" b="1" dirty="0" smtClean="0">
                <a:solidFill>
                  <a:srgbClr val="002060"/>
                </a:solidFill>
              </a:rPr>
              <a:t>обучающего и трансформационная роль преподавателя. </a:t>
            </a:r>
          </a:p>
          <a:p>
            <a:pPr algn="ctr"/>
            <a:endParaRPr lang="ru-RU" sz="2900" b="1" dirty="0" smtClean="0">
              <a:solidFill>
                <a:srgbClr val="C00000"/>
              </a:solidFill>
            </a:endParaRPr>
          </a:p>
          <a:p>
            <a:pPr algn="ctr"/>
            <a:endParaRPr lang="ru-RU" sz="29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600" b="1" dirty="0" smtClean="0">
                <a:solidFill>
                  <a:srgbClr val="C00000"/>
                </a:solidFill>
              </a:rPr>
              <a:t>№ 12, </a:t>
            </a:r>
            <a:r>
              <a:rPr lang="ru-RU" sz="2600" b="1" dirty="0">
                <a:solidFill>
                  <a:srgbClr val="C00000"/>
                </a:solidFill>
              </a:rPr>
              <a:t>2025 </a:t>
            </a:r>
            <a:r>
              <a:rPr lang="ru-RU" sz="2600" b="1" dirty="0" smtClean="0">
                <a:solidFill>
                  <a:srgbClr val="C00000"/>
                </a:solidFill>
              </a:rPr>
              <a:t>с.28 - 32</a:t>
            </a:r>
            <a:endParaRPr lang="ru-RU" sz="26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002060"/>
              </a:solidFill>
            </a:endParaRP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52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786384"/>
            <a:ext cx="8650224" cy="5394959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endParaRPr lang="ru-RU" sz="1700" b="1" i="1" dirty="0" smtClean="0">
              <a:solidFill>
                <a:srgbClr val="7030A0"/>
              </a:solidFill>
            </a:endParaRPr>
          </a:p>
          <a:p>
            <a:pPr algn="just"/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6045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ru-RU" b="1" i="1" dirty="0">
                <a:solidFill>
                  <a:srgbClr val="7030A0"/>
                </a:solidFill>
              </a:rPr>
              <a:t>Воспитательная работа,</a:t>
            </a: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ru-RU" b="1" i="1" dirty="0">
                <a:solidFill>
                  <a:srgbClr val="7030A0"/>
                </a:solidFill>
              </a:rPr>
              <a:t>наставничество, психологические практики</a:t>
            </a:r>
          </a:p>
          <a:p>
            <a:pPr algn="ctr">
              <a:spcBef>
                <a:spcPts val="1000"/>
              </a:spcBef>
              <a:buClr>
                <a:schemeClr val="accent1"/>
              </a:buClr>
              <a:buSzPct val="80000"/>
            </a:pPr>
            <a:endParaRPr lang="ru-RU" sz="1050" b="1" i="1" dirty="0">
              <a:solidFill>
                <a:srgbClr val="7030A0"/>
              </a:solidFill>
            </a:endParaRPr>
          </a:p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ru-RU" b="1" dirty="0" err="1">
                <a:solidFill>
                  <a:srgbClr val="002060"/>
                </a:solidFill>
              </a:rPr>
              <a:t>Алмаева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Т.В, </a:t>
            </a:r>
            <a:r>
              <a:rPr lang="ru-RU" b="1" dirty="0" err="1" smtClean="0">
                <a:solidFill>
                  <a:srgbClr val="002060"/>
                </a:solidFill>
              </a:rPr>
              <a:t>Холодковская</a:t>
            </a:r>
            <a:r>
              <a:rPr lang="ru-RU" b="1" dirty="0" smtClean="0">
                <a:solidFill>
                  <a:srgbClr val="002060"/>
                </a:solidFill>
              </a:rPr>
              <a:t> Г. Е.</a:t>
            </a:r>
          </a:p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endParaRPr lang="ru-RU" sz="900" b="1" dirty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«Культурно-нравственное </a:t>
            </a:r>
            <a:r>
              <a:rPr lang="ru-RU" b="1" dirty="0">
                <a:solidFill>
                  <a:srgbClr val="C00000"/>
                </a:solidFill>
              </a:rPr>
              <a:t>воспитание учащихся: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региональная сетевая модель интегрированного</a:t>
            </a:r>
          </a:p>
          <a:p>
            <a:pPr algn="ctr"/>
            <a:r>
              <a:rPr lang="ru-RU" b="1" dirty="0">
                <a:solidFill>
                  <a:srgbClr val="C00000"/>
                </a:solidFill>
              </a:rPr>
              <a:t>культурно-образовательного пространства </a:t>
            </a:r>
            <a:r>
              <a:rPr lang="ru-RU" b="1" dirty="0" smtClean="0">
                <a:solidFill>
                  <a:srgbClr val="C00000"/>
                </a:solidFill>
              </a:rPr>
              <a:t>колледжа»</a:t>
            </a:r>
          </a:p>
          <a:p>
            <a:pPr algn="ctr"/>
            <a:endParaRPr lang="ru-RU" b="1" dirty="0">
              <a:solidFill>
                <a:srgbClr val="C00000"/>
              </a:solidFill>
            </a:endParaRP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              В </a:t>
            </a:r>
            <a:r>
              <a:rPr lang="ru-RU" sz="1600" b="1" dirty="0">
                <a:solidFill>
                  <a:srgbClr val="002060"/>
                </a:solidFill>
              </a:rPr>
              <a:t>статье представлен проект модели развития интегрированного культурно-образовательного пространства, основанной на интеграции образовательных организаций в музейное и </a:t>
            </a:r>
            <a:r>
              <a:rPr lang="ru-RU" sz="1600" b="1" dirty="0" smtClean="0">
                <a:solidFill>
                  <a:srgbClr val="002060"/>
                </a:solidFill>
              </a:rPr>
              <a:t>культурное пространство </a:t>
            </a:r>
            <a:r>
              <a:rPr lang="ru-RU" sz="1600" b="1" dirty="0">
                <a:solidFill>
                  <a:srgbClr val="002060"/>
                </a:solidFill>
              </a:rPr>
              <a:t>региона в условиях сетевого взаимодействия образовательных организаций и использования ресурсов музея колледжа. </a:t>
            </a:r>
            <a:r>
              <a:rPr lang="ru-RU" sz="1600" b="1" dirty="0" smtClean="0">
                <a:solidFill>
                  <a:srgbClr val="002060"/>
                </a:solidFill>
              </a:rPr>
              <a:t>Рассмотрены возможности включения деятельности музея и комплекса культурно-просветительских мероприятий, организованных на основе его контента, в единую систему </a:t>
            </a:r>
            <a:r>
              <a:rPr lang="ru-RU" sz="1600" b="1" dirty="0">
                <a:solidFill>
                  <a:srgbClr val="002060"/>
                </a:solidFill>
              </a:rPr>
              <a:t>нравственного и патриотического воспитания</a:t>
            </a:r>
            <a:r>
              <a:rPr lang="ru-RU" sz="16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</a:rPr>
              <a:t>            </a:t>
            </a:r>
            <a:r>
              <a:rPr lang="ru-RU" sz="1600" b="1" dirty="0">
                <a:solidFill>
                  <a:srgbClr val="002060"/>
                </a:solidFill>
              </a:rPr>
              <a:t>Кратко освещен опыт деятельности по реализации проекта</a:t>
            </a:r>
            <a:r>
              <a:rPr lang="ru-RU" sz="160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C00000"/>
                </a:solidFill>
              </a:rPr>
              <a:t>№10, </a:t>
            </a:r>
            <a:r>
              <a:rPr lang="ru-RU" sz="1600" b="1" dirty="0">
                <a:solidFill>
                  <a:srgbClr val="C00000"/>
                </a:solidFill>
              </a:rPr>
              <a:t>2025 </a:t>
            </a:r>
            <a:r>
              <a:rPr lang="ru-RU" sz="1600" b="1" dirty="0" smtClean="0">
                <a:solidFill>
                  <a:srgbClr val="C00000"/>
                </a:solidFill>
              </a:rPr>
              <a:t>с.9 -16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53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474346"/>
            <a:ext cx="9089136" cy="5706998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1600" b="1" dirty="0"/>
          </a:p>
          <a:p>
            <a:pPr algn="ctr"/>
            <a:r>
              <a:rPr lang="ru-RU" sz="8000" b="1" i="1" dirty="0">
                <a:solidFill>
                  <a:srgbClr val="7030A0"/>
                </a:solidFill>
              </a:rPr>
              <a:t>Психологические практики   </a:t>
            </a:r>
            <a:endParaRPr lang="ru-RU" sz="80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7200" b="1" i="1" dirty="0" smtClean="0">
                <a:solidFill>
                  <a:srgbClr val="7030A0"/>
                </a:solidFill>
              </a:rPr>
              <a:t>   </a:t>
            </a:r>
            <a:endParaRPr lang="ru-RU" sz="7200" b="1" i="1" dirty="0">
              <a:solidFill>
                <a:srgbClr val="7030A0"/>
              </a:solidFill>
            </a:endParaRPr>
          </a:p>
          <a:p>
            <a:pPr algn="just"/>
            <a:r>
              <a:rPr lang="ru-RU" sz="6400" b="1" dirty="0" smtClean="0">
                <a:solidFill>
                  <a:srgbClr val="002060"/>
                </a:solidFill>
              </a:rPr>
              <a:t>         </a:t>
            </a:r>
            <a:r>
              <a:rPr lang="ru-RU" sz="6400" b="1" dirty="0" err="1" smtClean="0">
                <a:solidFill>
                  <a:srgbClr val="002060"/>
                </a:solidFill>
              </a:rPr>
              <a:t>Абдикаримова</a:t>
            </a:r>
            <a:r>
              <a:rPr lang="ru-RU" sz="6400" b="1" dirty="0" smtClean="0">
                <a:solidFill>
                  <a:srgbClr val="002060"/>
                </a:solidFill>
              </a:rPr>
              <a:t> Ф.Б.</a:t>
            </a:r>
            <a:endParaRPr lang="ru-RU" sz="6400" b="1" dirty="0">
              <a:solidFill>
                <a:srgbClr val="002060"/>
              </a:solidFill>
            </a:endParaRPr>
          </a:p>
          <a:p>
            <a:pPr algn="ctr"/>
            <a:endParaRPr lang="ru-RU" sz="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>
                <a:solidFill>
                  <a:srgbClr val="C00000"/>
                </a:solidFill>
              </a:rPr>
              <a:t>«Влияние различных </a:t>
            </a:r>
            <a:r>
              <a:rPr lang="ru-RU" sz="7200" b="1" dirty="0" smtClean="0">
                <a:solidFill>
                  <a:srgbClr val="C00000"/>
                </a:solidFill>
              </a:rPr>
              <a:t>психологических факторов</a:t>
            </a:r>
            <a:endParaRPr lang="ru-RU" sz="7200" b="1" dirty="0">
              <a:solidFill>
                <a:srgbClr val="C0000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 </a:t>
            </a:r>
            <a:r>
              <a:rPr lang="ru-RU" sz="7200" b="1" dirty="0">
                <a:solidFill>
                  <a:srgbClr val="C00000"/>
                </a:solidFill>
              </a:rPr>
              <a:t>на развитие </a:t>
            </a:r>
            <a:r>
              <a:rPr lang="ru-RU" sz="7200" b="1" dirty="0" smtClean="0">
                <a:solidFill>
                  <a:srgbClr val="C00000"/>
                </a:solidFill>
              </a:rPr>
              <a:t>навыков критического </a:t>
            </a:r>
            <a:r>
              <a:rPr lang="ru-RU" sz="7200" b="1" dirty="0">
                <a:solidFill>
                  <a:srgbClr val="C00000"/>
                </a:solidFill>
              </a:rPr>
              <a:t>мышления </a:t>
            </a:r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у будущих учителей </a:t>
            </a:r>
            <a:r>
              <a:rPr lang="ru-RU" sz="7200" b="1" dirty="0">
                <a:solidFill>
                  <a:srgbClr val="C00000"/>
                </a:solidFill>
              </a:rPr>
              <a:t>начальных </a:t>
            </a:r>
            <a:r>
              <a:rPr lang="ru-RU" sz="7200" b="1" dirty="0" smtClean="0">
                <a:solidFill>
                  <a:srgbClr val="C00000"/>
                </a:solidFill>
              </a:rPr>
              <a:t>классов»</a:t>
            </a:r>
          </a:p>
          <a:p>
            <a:pPr algn="ctr"/>
            <a:endParaRPr lang="ru-RU" sz="32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          В </a:t>
            </a:r>
            <a:r>
              <a:rPr lang="ru-RU" sz="7200" b="1" dirty="0">
                <a:solidFill>
                  <a:srgbClr val="002060"/>
                </a:solidFill>
              </a:rPr>
              <a:t>статье рассматривается, как различные психологические факторы влияют на </a:t>
            </a:r>
            <a:r>
              <a:rPr lang="ru-RU" sz="7200" b="1" dirty="0" smtClean="0">
                <a:solidFill>
                  <a:srgbClr val="002060"/>
                </a:solidFill>
              </a:rPr>
              <a:t>способность человека </a:t>
            </a:r>
            <a:r>
              <a:rPr lang="ru-RU" sz="7200" b="1" dirty="0">
                <a:solidFill>
                  <a:srgbClr val="002060"/>
                </a:solidFill>
              </a:rPr>
              <a:t>к критическому мышлению. Также экспериментально исследуется, в какой </a:t>
            </a:r>
            <a:r>
              <a:rPr lang="ru-RU" sz="7200" b="1" dirty="0" smtClean="0">
                <a:solidFill>
                  <a:srgbClr val="002060"/>
                </a:solidFill>
              </a:rPr>
              <a:t>степени когнитивные</a:t>
            </a:r>
            <a:r>
              <a:rPr lang="ru-RU" sz="7200" b="1" dirty="0">
                <a:solidFill>
                  <a:srgbClr val="002060"/>
                </a:solidFill>
              </a:rPr>
              <a:t>, мотивационные и </a:t>
            </a:r>
            <a:r>
              <a:rPr lang="ru-RU" sz="7200" b="1" dirty="0" smtClean="0">
                <a:solidFill>
                  <a:srgbClr val="002060"/>
                </a:solidFill>
              </a:rPr>
              <a:t>эмоциональные факторы влияют на будущих учителей начальных классов.</a:t>
            </a: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№ 9, </a:t>
            </a:r>
            <a:r>
              <a:rPr lang="ru-RU" sz="7200" b="1" dirty="0">
                <a:solidFill>
                  <a:srgbClr val="C00000"/>
                </a:solidFill>
              </a:rPr>
              <a:t>2025 </a:t>
            </a:r>
            <a:r>
              <a:rPr lang="ru-RU" sz="7200" b="1" dirty="0" smtClean="0">
                <a:solidFill>
                  <a:srgbClr val="C00000"/>
                </a:solidFill>
              </a:rPr>
              <a:t>с.57 - 62</a:t>
            </a:r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002060"/>
              </a:solidFill>
            </a:endParaRP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43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474346"/>
            <a:ext cx="9089136" cy="5706998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1600" b="1" dirty="0"/>
          </a:p>
          <a:p>
            <a:pPr algn="ctr"/>
            <a:r>
              <a:rPr lang="ru-RU" sz="7200" b="1" dirty="0" smtClean="0"/>
              <a:t> </a:t>
            </a:r>
            <a:r>
              <a:rPr lang="ru-RU" sz="7200" b="1" dirty="0"/>
              <a:t> </a:t>
            </a:r>
            <a:r>
              <a:rPr lang="ru-RU" sz="7200" b="1" i="1" dirty="0">
                <a:solidFill>
                  <a:srgbClr val="7030A0"/>
                </a:solidFill>
              </a:rPr>
              <a:t>Иноязычное образование  </a:t>
            </a:r>
            <a:endParaRPr lang="ru-RU" sz="7200" b="1" i="1" dirty="0" smtClean="0">
              <a:solidFill>
                <a:srgbClr val="7030A0"/>
              </a:solidFill>
            </a:endParaRPr>
          </a:p>
          <a:p>
            <a:pPr algn="ctr"/>
            <a:r>
              <a:rPr lang="ru-RU" sz="7200" b="1" i="1" dirty="0" smtClean="0">
                <a:solidFill>
                  <a:srgbClr val="7030A0"/>
                </a:solidFill>
              </a:rPr>
              <a:t>      </a:t>
            </a:r>
            <a:endParaRPr lang="ru-RU" sz="7200" b="1" i="1" dirty="0">
              <a:solidFill>
                <a:srgbClr val="7030A0"/>
              </a:solidFill>
            </a:endParaRPr>
          </a:p>
          <a:p>
            <a:pPr algn="just"/>
            <a:r>
              <a:rPr lang="ru-RU" sz="6400" b="1" dirty="0" smtClean="0">
                <a:solidFill>
                  <a:srgbClr val="002060"/>
                </a:solidFill>
              </a:rPr>
              <a:t>        Ткачева </a:t>
            </a:r>
            <a:r>
              <a:rPr lang="ru-RU" sz="6400" b="1" dirty="0">
                <a:solidFill>
                  <a:srgbClr val="002060"/>
                </a:solidFill>
              </a:rPr>
              <a:t>Т. </a:t>
            </a:r>
            <a:r>
              <a:rPr lang="ru-RU" sz="6400" b="1" dirty="0" smtClean="0">
                <a:solidFill>
                  <a:srgbClr val="002060"/>
                </a:solidFill>
              </a:rPr>
              <a:t>И.</a:t>
            </a:r>
            <a:endParaRPr lang="ru-RU" sz="6400" b="1" dirty="0">
              <a:solidFill>
                <a:srgbClr val="002060"/>
              </a:solidFill>
            </a:endParaRPr>
          </a:p>
          <a:p>
            <a:pPr algn="ctr"/>
            <a:endParaRPr lang="ru-RU" sz="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«</a:t>
            </a:r>
            <a:r>
              <a:rPr lang="ru-RU" sz="7200" b="1" dirty="0">
                <a:solidFill>
                  <a:srgbClr val="C00000"/>
                </a:solidFill>
              </a:rPr>
              <a:t>М</a:t>
            </a:r>
            <a:r>
              <a:rPr lang="ru-RU" sz="7200" b="1" dirty="0" smtClean="0">
                <a:solidFill>
                  <a:srgbClr val="C00000"/>
                </a:solidFill>
              </a:rPr>
              <a:t>етодика </a:t>
            </a:r>
            <a:r>
              <a:rPr lang="ru-RU" sz="7200" b="1" dirty="0">
                <a:solidFill>
                  <a:srgbClr val="C00000"/>
                </a:solidFill>
              </a:rPr>
              <a:t>использования искусственного</a:t>
            </a:r>
          </a:p>
          <a:p>
            <a:pPr algn="ctr"/>
            <a:r>
              <a:rPr lang="ru-RU" sz="7200" b="1" dirty="0" smtClean="0">
                <a:solidFill>
                  <a:srgbClr val="C00000"/>
                </a:solidFill>
              </a:rPr>
              <a:t>интеллекта </a:t>
            </a:r>
            <a:r>
              <a:rPr lang="ru-RU" sz="7200" b="1" dirty="0">
                <a:solidFill>
                  <a:srgbClr val="C00000"/>
                </a:solidFill>
              </a:rPr>
              <a:t>в обучении студентов </a:t>
            </a:r>
            <a:r>
              <a:rPr lang="ru-RU" sz="7200" b="1" dirty="0" smtClean="0">
                <a:solidFill>
                  <a:srgbClr val="C00000"/>
                </a:solidFill>
              </a:rPr>
              <a:t>иностранному языку»</a:t>
            </a:r>
          </a:p>
          <a:p>
            <a:pPr algn="ctr"/>
            <a:endParaRPr lang="ru-RU" sz="56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7200" b="1" dirty="0">
                <a:solidFill>
                  <a:srgbClr val="002060"/>
                </a:solidFill>
              </a:rPr>
              <a:t>В статье рассматриваются особенности применения технологий искусственного интеллекта в обучении иностранному языку студентов систем среднего и высшего профессионального образования. Автор анализирует дидактический потенциал цифровых инструментов (чат-ботов, сервисов автоматической проверки текста, мобильных приложений) и их влияние на </a:t>
            </a:r>
            <a:r>
              <a:rPr lang="ru-RU" sz="7200" b="1" dirty="0" smtClean="0">
                <a:solidFill>
                  <a:srgbClr val="002060"/>
                </a:solidFill>
              </a:rPr>
              <a:t>развитие речевых </a:t>
            </a:r>
            <a:r>
              <a:rPr lang="ru-RU" sz="7200" b="1" dirty="0">
                <a:solidFill>
                  <a:srgbClr val="002060"/>
                </a:solidFill>
              </a:rPr>
              <a:t>навыков, формирование словарного запаса и повышение мотивации к обучению.</a:t>
            </a: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   Предлагается </a:t>
            </a:r>
            <a:r>
              <a:rPr lang="ru-RU" sz="7200" b="1" dirty="0">
                <a:solidFill>
                  <a:srgbClr val="002060"/>
                </a:solidFill>
              </a:rPr>
              <a:t>методическая модель интеграции ИИ в образовательный процесс, включающая сочетание </a:t>
            </a:r>
            <a:r>
              <a:rPr lang="ru-RU" sz="7200" b="1" dirty="0" smtClean="0">
                <a:solidFill>
                  <a:srgbClr val="002060"/>
                </a:solidFill>
              </a:rPr>
              <a:t>традиционных  </a:t>
            </a:r>
            <a:r>
              <a:rPr lang="ru-RU" sz="7200" b="1" dirty="0">
                <a:solidFill>
                  <a:srgbClr val="002060"/>
                </a:solidFill>
              </a:rPr>
              <a:t>методов преподавания </a:t>
            </a:r>
          </a:p>
          <a:p>
            <a:pPr algn="ctr"/>
            <a:r>
              <a:rPr lang="ru-RU" sz="7200" b="1" dirty="0" smtClean="0">
                <a:solidFill>
                  <a:srgbClr val="002060"/>
                </a:solidFill>
              </a:rPr>
              <a:t>и цифровых ресурсов.</a:t>
            </a:r>
          </a:p>
          <a:p>
            <a:pPr algn="ctr"/>
            <a:endParaRPr lang="ru-RU" sz="7200" b="1" dirty="0">
              <a:solidFill>
                <a:srgbClr val="002060"/>
              </a:solidFill>
            </a:endParaRPr>
          </a:p>
          <a:p>
            <a:pPr algn="ctr"/>
            <a:r>
              <a:rPr lang="ru-RU" sz="7200" b="1" dirty="0">
                <a:solidFill>
                  <a:srgbClr val="C00000"/>
                </a:solidFill>
              </a:rPr>
              <a:t>№ 12, 2025 </a:t>
            </a:r>
            <a:r>
              <a:rPr lang="ru-RU" sz="7200" b="1" dirty="0" smtClean="0">
                <a:solidFill>
                  <a:srgbClr val="C00000"/>
                </a:solidFill>
              </a:rPr>
              <a:t>с.49-53</a:t>
            </a:r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002060"/>
              </a:solidFill>
            </a:endParaRPr>
          </a:p>
          <a:p>
            <a:pPr algn="ctr"/>
            <a:endParaRPr lang="ru-RU" sz="7200" b="1" dirty="0" smtClean="0">
              <a:solidFill>
                <a:srgbClr val="00206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 smtClean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  <a:p>
            <a:pPr algn="ctr"/>
            <a:endParaRPr lang="ru-RU" sz="7200" b="1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5840" y="474345"/>
            <a:ext cx="8321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4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8680" y="777240"/>
            <a:ext cx="8405323" cy="5980175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smtClean="0">
                <a:solidFill>
                  <a:srgbClr val="7030A0"/>
                </a:solidFill>
              </a:rPr>
              <a:t>Наука</a:t>
            </a:r>
            <a:endParaRPr lang="ru-RU" sz="2400" b="1" i="1" dirty="0">
              <a:solidFill>
                <a:srgbClr val="7030A0"/>
              </a:solidFill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</a:rPr>
              <a:t>Слепцова</a:t>
            </a:r>
            <a:r>
              <a:rPr lang="ru-RU" sz="1600" b="1" dirty="0" smtClean="0">
                <a:solidFill>
                  <a:srgbClr val="002060"/>
                </a:solidFill>
              </a:rPr>
              <a:t> И.Ф., к. </a:t>
            </a:r>
            <a:r>
              <a:rPr lang="ru-RU" sz="1600" b="1" dirty="0" err="1" smtClean="0">
                <a:solidFill>
                  <a:srgbClr val="002060"/>
                </a:solidFill>
              </a:rPr>
              <a:t>пед.наук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l"/>
            <a:endParaRPr lang="ru-RU" sz="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C00000"/>
                </a:solidFill>
              </a:rPr>
              <a:t>«Новая </a:t>
            </a:r>
            <a:r>
              <a:rPr lang="ru-RU" sz="2000" b="1" dirty="0">
                <a:solidFill>
                  <a:srgbClr val="C00000"/>
                </a:solidFill>
              </a:rPr>
              <a:t>феноменология детства в контексте рисков социокультурной </a:t>
            </a:r>
            <a:r>
              <a:rPr lang="ru-RU" sz="2000" b="1" dirty="0" smtClean="0">
                <a:solidFill>
                  <a:srgbClr val="C00000"/>
                </a:solidFill>
              </a:rPr>
              <a:t>среды»</a:t>
            </a:r>
          </a:p>
          <a:p>
            <a:pPr algn="ctr">
              <a:lnSpc>
                <a:spcPct val="90000"/>
              </a:lnSpc>
            </a:pP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статье рассматривается новая феноменология детства в контексте вызовов и рисков современной социокультурной ситуации. Анализируются риски социализации современного ребенка, «</a:t>
            </a:r>
            <a:r>
              <a:rPr lang="ru-RU" sz="2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детоцентризм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«детствосбережение» как приоритеты государственной и образовательной политики. На основе анализа исследований в рамках теории поколений дается характеристика детей «цифрового поколения», указаны точки роста и дефициты, имеющие отношение к метапредметным способностям. Раскрывается новая феноменология детства: особенности эмоционального, личностного, психомоторного, речевого развития.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</a:t>
            </a: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89140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2203" y="694944"/>
            <a:ext cx="7766936" cy="5431536"/>
          </a:xfrm>
        </p:spPr>
        <p:txBody>
          <a:bodyPr>
            <a:normAutofit fontScale="62500" lnSpcReduction="20000"/>
          </a:bodyPr>
          <a:lstStyle/>
          <a:p>
            <a:pPr algn="ctr">
              <a:lnSpc>
                <a:spcPct val="80000"/>
              </a:lnSpc>
            </a:pPr>
            <a:endParaRPr lang="ru-RU" sz="34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3400" b="1" i="1" dirty="0" smtClean="0">
                <a:solidFill>
                  <a:srgbClr val="7030A0"/>
                </a:solidFill>
              </a:rPr>
              <a:t>НАУКА</a:t>
            </a:r>
            <a:endParaRPr lang="ru-RU" sz="3400" b="1" i="1" dirty="0">
              <a:solidFill>
                <a:srgbClr val="7030A0"/>
              </a:solidFill>
            </a:endParaRPr>
          </a:p>
          <a:p>
            <a:pPr algn="l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i="1" dirty="0" smtClean="0">
                <a:solidFill>
                  <a:srgbClr val="393939"/>
                </a:solidFill>
                <a:latin typeface="Noto Sans"/>
              </a:rPr>
              <a:t> </a:t>
            </a:r>
            <a:r>
              <a:rPr lang="ru-RU" sz="2600" b="1" dirty="0" err="1">
                <a:solidFill>
                  <a:srgbClr val="002060"/>
                </a:solidFill>
              </a:rPr>
              <a:t>Белошистая</a:t>
            </a:r>
            <a:r>
              <a:rPr lang="ru-RU" sz="2600" b="1" dirty="0">
                <a:solidFill>
                  <a:srgbClr val="002060"/>
                </a:solidFill>
              </a:rPr>
              <a:t> А.В., д-р </a:t>
            </a:r>
            <a:r>
              <a:rPr lang="ru-RU" sz="2600" b="1" dirty="0" err="1">
                <a:solidFill>
                  <a:srgbClr val="002060"/>
                </a:solidFill>
              </a:rPr>
              <a:t>пед</a:t>
            </a:r>
            <a:r>
              <a:rPr lang="ru-RU" sz="2600" b="1" dirty="0">
                <a:solidFill>
                  <a:srgbClr val="002060"/>
                </a:solidFill>
              </a:rPr>
              <a:t>. </a:t>
            </a:r>
            <a:r>
              <a:rPr lang="ru-RU" sz="2600" b="1" dirty="0" smtClean="0">
                <a:solidFill>
                  <a:srgbClr val="002060"/>
                </a:solidFill>
              </a:rPr>
              <a:t>наук</a:t>
            </a:r>
            <a:endParaRPr lang="ru-RU" sz="2600" b="1" dirty="0">
              <a:solidFill>
                <a:srgbClr val="002060"/>
              </a:solidFill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C00000"/>
                </a:solidFill>
              </a:rPr>
              <a:t>«Мобилизационная готовность вербальной памяти как важнейший элемент учебной </a:t>
            </a:r>
            <a:r>
              <a:rPr lang="ru-RU" sz="3200" b="1" dirty="0" smtClean="0">
                <a:solidFill>
                  <a:srgbClr val="C00000"/>
                </a:solidFill>
              </a:rPr>
              <a:t>деятельности»</a:t>
            </a:r>
          </a:p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контексте подготовки ребенка к школе очень важна целенаправленная работа над развитием его вербальной памяти, причем не столько ее объема и надежности, сколько ее «управляемости», т.е. умения воспроизводить запомненную информацию не подряд (как стихи), а выборочно (по осознаваемому запросу). В психологии это качество называют мобилизационной готовностью вербальной памяти. В статье предлагается система заданий, цель которых – развитие произвольности вербальной памяти дошкольника и оперативной памяти (обслуживающей непосредственно осуществляемые действия</a:t>
            </a:r>
            <a:r>
              <a:rPr lang="ru-RU" sz="3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200" b="1" dirty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90847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2203" y="694944"/>
            <a:ext cx="7766936" cy="543153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i="1" dirty="0">
                <a:solidFill>
                  <a:srgbClr val="7030A0"/>
                </a:solidFill>
              </a:rPr>
              <a:t>Практика</a:t>
            </a:r>
          </a:p>
          <a:p>
            <a:pPr algn="l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 smtClean="0">
                <a:solidFill>
                  <a:srgbClr val="002060"/>
                </a:solidFill>
              </a:rPr>
              <a:t>     Лиханова Н.В.</a:t>
            </a:r>
            <a:endParaRPr lang="ru-RU" sz="1600" b="1" dirty="0">
              <a:solidFill>
                <a:srgbClr val="002060"/>
              </a:solidFill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2000" b="1" dirty="0">
                <a:solidFill>
                  <a:srgbClr val="C00000"/>
                </a:solidFill>
              </a:rPr>
              <a:t>«Формирование основ финансовой грамотности»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Статья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посвящена проблеме формирования у дошкольников основ финансовой культуры, которое реализуется через различные виды детской деятельности (игровую, исследовательскую, коммуникативную, творческую и трудовую).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Предложенные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авторские игровые ситуации актуализируют имеющиеся у детей первичные экономические понятия и знакомят с новыми финансово-экономическими отношениями.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1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4, 2025</a:t>
            </a:r>
          </a:p>
        </p:txBody>
      </p:sp>
    </p:spTree>
    <p:extLst>
      <p:ext uri="{BB962C8B-B14F-4D97-AF65-F5344CB8AC3E}">
        <p14:creationId xmlns:p14="http://schemas.microsoft.com/office/powerpoint/2010/main" val="8284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8680" y="777240"/>
            <a:ext cx="8405323" cy="5980175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2400" b="1" i="1" dirty="0">
                <a:solidFill>
                  <a:srgbClr val="7030A0"/>
                </a:solidFill>
              </a:rPr>
              <a:t>Практика</a:t>
            </a: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2060"/>
                </a:solidFill>
              </a:rPr>
              <a:t>Махаева А.В., Григорьева И.А., Рыжова </a:t>
            </a:r>
            <a:r>
              <a:rPr lang="ru-RU" sz="1600" b="1" dirty="0" smtClean="0">
                <a:solidFill>
                  <a:srgbClr val="002060"/>
                </a:solidFill>
              </a:rPr>
              <a:t>Т.А.</a:t>
            </a:r>
            <a:endParaRPr lang="ru-RU" sz="1600" b="1" dirty="0">
              <a:solidFill>
                <a:srgbClr val="002060"/>
              </a:solidFill>
            </a:endParaRPr>
          </a:p>
          <a:p>
            <a:pPr algn="l"/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rgbClr val="C00000"/>
                </a:solidFill>
              </a:rPr>
              <a:t>«Интерактивные цифровые игры. Формат </a:t>
            </a:r>
            <a:r>
              <a:rPr lang="ru-RU" sz="2000" b="1" dirty="0" err="1">
                <a:solidFill>
                  <a:srgbClr val="C00000"/>
                </a:solidFill>
              </a:rPr>
              <a:t>PowerPoint</a:t>
            </a:r>
            <a:r>
              <a:rPr lang="ru-RU" sz="2000" b="1" dirty="0" smtClean="0">
                <a:solidFill>
                  <a:srgbClr val="C00000"/>
                </a:solidFill>
              </a:rPr>
              <a:t>»</a:t>
            </a:r>
          </a:p>
          <a:p>
            <a:pPr algn="ctr"/>
            <a:endParaRPr lang="ru-RU" b="1" dirty="0" smtClean="0">
              <a:solidFill>
                <a:srgbClr val="C00000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Опыт включения детей в процесс создания и использования самодельных интерактивных цифровых игр. Описаны классификация игр и алгоритм их создания.</a:t>
            </a:r>
          </a:p>
          <a:p>
            <a:pPr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6, 2025</a:t>
            </a:r>
          </a:p>
        </p:txBody>
      </p:sp>
    </p:spTree>
    <p:extLst>
      <p:ext uri="{BB962C8B-B14F-4D97-AF65-F5344CB8AC3E}">
        <p14:creationId xmlns:p14="http://schemas.microsoft.com/office/powerpoint/2010/main" val="14165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88195" y="512064"/>
            <a:ext cx="7766936" cy="5715000"/>
          </a:xfrm>
        </p:spPr>
        <p:txBody>
          <a:bodyPr>
            <a:normAutofit fontScale="85000" lnSpcReduction="20000"/>
          </a:bodyPr>
          <a:lstStyle/>
          <a:p>
            <a:pPr algn="ctr">
              <a:lnSpc>
                <a:spcPct val="80000"/>
              </a:lnSpc>
            </a:pPr>
            <a:endParaRPr lang="ru-RU" sz="2600" b="1" i="1" dirty="0" smtClean="0">
              <a:solidFill>
                <a:srgbClr val="7030A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2600" b="1" i="1" dirty="0" smtClean="0">
                <a:solidFill>
                  <a:srgbClr val="7030A0"/>
                </a:solidFill>
              </a:rPr>
              <a:t>Практика</a:t>
            </a:r>
            <a:endParaRPr lang="ru-RU" sz="2600" b="1" i="1" dirty="0">
              <a:solidFill>
                <a:srgbClr val="7030A0"/>
              </a:solidFill>
            </a:endParaRPr>
          </a:p>
          <a:p>
            <a:pPr algn="l"/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algn="l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900" b="1" dirty="0">
                <a:solidFill>
                  <a:srgbClr val="002060"/>
                </a:solidFill>
              </a:rPr>
              <a:t>Лапшина Н.Ю</a:t>
            </a:r>
            <a:r>
              <a:rPr lang="ru-RU" sz="1900" b="1" dirty="0" smtClean="0">
                <a:solidFill>
                  <a:srgbClr val="002060"/>
                </a:solidFill>
              </a:rPr>
              <a:t>.</a:t>
            </a:r>
          </a:p>
          <a:p>
            <a:pPr algn="l"/>
            <a:endParaRPr lang="ru-RU" sz="1600" b="1" dirty="0">
              <a:solidFill>
                <a:srgbClr val="002060"/>
              </a:solidFill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«Лесенка успеха»: дети, педагоги, </a:t>
            </a:r>
            <a:r>
              <a:rPr lang="ru-RU" sz="2400" b="1" dirty="0" smtClean="0">
                <a:solidFill>
                  <a:srgbClr val="C00000"/>
                </a:solidFill>
              </a:rPr>
              <a:t>родители»</a:t>
            </a:r>
            <a:endParaRPr lang="ru-RU" sz="2400" b="1" dirty="0">
              <a:solidFill>
                <a:srgbClr val="C00000"/>
              </a:solidFill>
            </a:endParaRPr>
          </a:p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Практических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накопилось так много, что постепенно «родилась» целая программа укрепления психологического здоровья «Лесенка успеха».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Ее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новизна состоит в комплексном подходе к процессу интеграции психологического материала в систему воспитательно-образовательной работы через разные виды детской деятельности: игровую, познавательную, творческую, двигательно-оздоровительную, что открывает большие возможности в организации совместной практико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-поисковой деятельности детей и педагогов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8, 2025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327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52203" y="694944"/>
            <a:ext cx="7766936" cy="5431536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i="1" dirty="0">
                <a:solidFill>
                  <a:srgbClr val="7030A0"/>
                </a:solidFill>
              </a:rPr>
              <a:t>Практика</a:t>
            </a:r>
          </a:p>
          <a:p>
            <a:pPr algn="l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 smtClean="0">
                <a:solidFill>
                  <a:srgbClr val="002060"/>
                </a:solidFill>
              </a:rPr>
              <a:t>       </a:t>
            </a:r>
            <a:r>
              <a:rPr lang="ru-RU" sz="1600" b="1" dirty="0" err="1" smtClean="0">
                <a:solidFill>
                  <a:srgbClr val="002060"/>
                </a:solidFill>
              </a:rPr>
              <a:t>Стрихарь</a:t>
            </a:r>
            <a:r>
              <a:rPr lang="ru-RU" sz="1600" b="1" dirty="0" smtClean="0">
                <a:solidFill>
                  <a:srgbClr val="002060"/>
                </a:solidFill>
              </a:rPr>
              <a:t> </a:t>
            </a:r>
            <a:r>
              <a:rPr lang="ru-RU" sz="1600" b="1" dirty="0">
                <a:solidFill>
                  <a:srgbClr val="002060"/>
                </a:solidFill>
              </a:rPr>
              <a:t>Е.Ю.</a:t>
            </a: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b="1" dirty="0">
                <a:solidFill>
                  <a:srgbClr val="C00000"/>
                </a:solidFill>
              </a:rPr>
              <a:t>«Проверь свою готовность к школе»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Занятие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оценку и развитие психологической готовности к школе у детей подготовительной к школе группы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игровой форме с заданиями на внимание, моторику, саморегуляцию и коммуникативные навыки дети доказывают свою готовность стать первоклассниками и получают заслуженные призы.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ru-RU" sz="1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8</a:t>
            </a:r>
            <a:r>
              <a:rPr lang="ru-RU" sz="1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2025</a:t>
            </a:r>
          </a:p>
        </p:txBody>
      </p:sp>
    </p:spTree>
    <p:extLst>
      <p:ext uri="{BB962C8B-B14F-4D97-AF65-F5344CB8AC3E}">
        <p14:creationId xmlns:p14="http://schemas.microsoft.com/office/powerpoint/2010/main" val="293270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8680" y="777240"/>
            <a:ext cx="8405323" cy="5980175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2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i="1" dirty="0">
                <a:solidFill>
                  <a:srgbClr val="7030A0"/>
                </a:solidFill>
              </a:rPr>
              <a:t>Мнение психолога</a:t>
            </a:r>
          </a:p>
          <a:p>
            <a:pPr algn="ctr"/>
            <a:endParaRPr lang="ru-RU" sz="2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Гусева </a:t>
            </a:r>
            <a:r>
              <a:rPr lang="ru-RU" sz="3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Ю.Е., Ленчик </a:t>
            </a:r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К.Е</a:t>
            </a:r>
          </a:p>
          <a:p>
            <a:pPr algn="l"/>
            <a:endParaRPr lang="ru-RU" sz="2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«Агрессия как социально-психологический феномен»</a:t>
            </a:r>
          </a:p>
          <a:p>
            <a:pPr algn="ctr"/>
            <a:endParaRPr lang="ru-RU" sz="2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открывает цикл публикаций по теме отношения к агрессии, проявляемой детьми разного пола. Рассматриваются формы агрессии, обсуждается роль социального научения и важность профилактики с детского возраста. Особое внимание уделено конструктивным способам выражения агрессии в образовательной среде.</a:t>
            </a:r>
          </a:p>
          <a:p>
            <a:pPr algn="ctr"/>
            <a:endParaRPr lang="ru-RU" sz="4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0000"/>
              </a:lnSpc>
            </a:pPr>
            <a:r>
              <a:rPr lang="ru-RU"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9, 2025</a:t>
            </a:r>
          </a:p>
        </p:txBody>
      </p:sp>
    </p:spTree>
    <p:extLst>
      <p:ext uri="{BB962C8B-B14F-4D97-AF65-F5344CB8AC3E}">
        <p14:creationId xmlns:p14="http://schemas.microsoft.com/office/powerpoint/2010/main" val="196989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1182</TotalTime>
  <Words>2301</Words>
  <Application>Microsoft Office PowerPoint</Application>
  <PresentationFormat>Широкоэкранный</PresentationFormat>
  <Paragraphs>283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Arial Black</vt:lpstr>
      <vt:lpstr>Noto Sans</vt:lpstr>
      <vt:lpstr>Showcard Gothic</vt:lpstr>
      <vt:lpstr>Times New Roman</vt:lpstr>
      <vt:lpstr>Trebuchet MS</vt:lpstr>
      <vt:lpstr>Wingdings 3</vt:lpstr>
      <vt:lpstr>Аспект</vt:lpstr>
      <vt:lpstr>Презентация PowerPoint</vt:lpstr>
      <vt:lpstr>Журнал «Дошкольное воспитание»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Библиотека</dc:creator>
  <cp:lastModifiedBy>Библиотека</cp:lastModifiedBy>
  <cp:revision>118</cp:revision>
  <dcterms:created xsi:type="dcterms:W3CDTF">2025-12-08T08:18:18Z</dcterms:created>
  <dcterms:modified xsi:type="dcterms:W3CDTF">2026-02-10T08:30:56Z</dcterms:modified>
</cp:coreProperties>
</file>