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2" r:id="rId4"/>
    <p:sldId id="259" r:id="rId5"/>
    <p:sldId id="258" r:id="rId6"/>
    <p:sldId id="282" r:id="rId7"/>
    <p:sldId id="269" r:id="rId8"/>
    <p:sldId id="270" r:id="rId9"/>
    <p:sldId id="278" r:id="rId10"/>
    <p:sldId id="261" r:id="rId11"/>
    <p:sldId id="284" r:id="rId12"/>
    <p:sldId id="260" r:id="rId13"/>
    <p:sldId id="274" r:id="rId14"/>
    <p:sldId id="275" r:id="rId15"/>
    <p:sldId id="266" r:id="rId16"/>
    <p:sldId id="277" r:id="rId17"/>
    <p:sldId id="267" r:id="rId18"/>
    <p:sldId id="268" r:id="rId19"/>
    <p:sldId id="273" r:id="rId20"/>
    <p:sldId id="263" r:id="rId21"/>
    <p:sldId id="283" r:id="rId22"/>
    <p:sldId id="264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-1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5535" y="1426465"/>
            <a:ext cx="8351393" cy="23317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Обзор содержания педагогической 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прессы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Ноябрь 2025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19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0591" y="624110"/>
            <a:ext cx="9054021" cy="2311114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 </a:t>
            </a:r>
            <a:r>
              <a:rPr lang="ru-RU" sz="2400" dirty="0" smtClean="0"/>
              <a:t>      </a:t>
            </a:r>
            <a:r>
              <a:rPr lang="ru-RU" sz="2400" b="1" dirty="0" err="1" smtClean="0"/>
              <a:t>Фархшатова</a:t>
            </a:r>
            <a:r>
              <a:rPr lang="ru-RU" sz="2400" b="1" dirty="0"/>
              <a:t>, И. А. </a:t>
            </a:r>
            <a:r>
              <a:rPr lang="ru-RU" sz="2400" dirty="0"/>
              <a:t>(кандидат психологических наук; доцент; </a:t>
            </a:r>
            <a:r>
              <a:rPr lang="ru-RU" sz="2400" dirty="0" err="1"/>
              <a:t>Набережночелнинский</a:t>
            </a:r>
            <a:r>
              <a:rPr lang="ru-RU" sz="2400" dirty="0"/>
              <a:t> государственный педагогический университет).</a:t>
            </a:r>
            <a:br>
              <a:rPr lang="ru-RU" sz="2400" dirty="0"/>
            </a:br>
            <a:r>
              <a:rPr lang="ru-RU" sz="2400" dirty="0"/>
              <a:t>    </a:t>
            </a:r>
            <a:r>
              <a:rPr lang="ru-RU" sz="2400" dirty="0" smtClean="0"/>
              <a:t>   </a:t>
            </a:r>
            <a:r>
              <a:rPr lang="ru-RU" sz="2400" b="1" i="1" dirty="0" smtClean="0"/>
              <a:t>Современные </a:t>
            </a:r>
            <a:r>
              <a:rPr lang="ru-RU" sz="2400" b="1" i="1" dirty="0"/>
              <a:t>тенденции гражданско-патриотического воспитания в условиях цифровизации </a:t>
            </a:r>
            <a:r>
              <a:rPr lang="ru-RU" sz="2400" dirty="0"/>
              <a:t>/ И. А. </a:t>
            </a:r>
            <a:r>
              <a:rPr lang="ru-RU" sz="2400" dirty="0" err="1"/>
              <a:t>Фархшатова</a:t>
            </a:r>
            <a:r>
              <a:rPr lang="ru-RU" sz="2400" dirty="0" smtClean="0"/>
              <a:t>. </a:t>
            </a:r>
            <a:r>
              <a:rPr lang="ru-RU" sz="2400" dirty="0"/>
              <a:t>// Начальная школа. - 2025. - № 7. - С. 29-32.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4519" y="3182113"/>
            <a:ext cx="9519255" cy="2960018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В </a:t>
            </a:r>
            <a:r>
              <a:rPr lang="ru-RU" sz="2000" dirty="0"/>
              <a:t>статье раскрывается актуальность гражданско-патриотического воспитания младших школьников в условиях цифровизации, представлен анализ нормативных документов в области воспитания в РФ. Определены направления развития данного феномена в педагогической теории и практике, перечислены тенденции и технологии 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411056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545" y="694944"/>
            <a:ext cx="9438068" cy="2240280"/>
          </a:xfrm>
        </p:spPr>
        <p:txBody>
          <a:bodyPr>
            <a:normAutofit/>
          </a:bodyPr>
          <a:lstStyle/>
          <a:p>
            <a:r>
              <a:rPr lang="ru-RU" sz="2400" b="1" dirty="0"/>
              <a:t> </a:t>
            </a:r>
            <a:r>
              <a:rPr lang="ru-RU" sz="2400" b="1" dirty="0" smtClean="0"/>
              <a:t>     </a:t>
            </a:r>
            <a:r>
              <a:rPr lang="ru-RU" sz="2400" b="1" dirty="0" err="1" smtClean="0"/>
              <a:t>Якшина</a:t>
            </a:r>
            <a:r>
              <a:rPr lang="ru-RU" sz="2400" b="1" dirty="0" smtClean="0"/>
              <a:t> А. Н., </a:t>
            </a:r>
            <a:r>
              <a:rPr lang="ru-RU" sz="2400" b="1" dirty="0" err="1" smtClean="0"/>
              <a:t>Еремеева</a:t>
            </a:r>
            <a:r>
              <a:rPr lang="ru-RU" sz="2400" b="1" dirty="0" smtClean="0"/>
              <a:t> </a:t>
            </a:r>
            <a:r>
              <a:rPr lang="ru-RU" sz="2400" b="1" dirty="0"/>
              <a:t>М.Н</a:t>
            </a:r>
            <a:r>
              <a:rPr lang="ru-RU" sz="2400" b="1" dirty="0" smtClean="0"/>
              <a:t>. </a:t>
            </a:r>
            <a:r>
              <a:rPr lang="ru-RU" sz="2400" b="1" i="1" dirty="0" smtClean="0"/>
              <a:t>Динамика </a:t>
            </a:r>
            <a:r>
              <a:rPr lang="ru-RU" sz="2400" b="1" i="1" dirty="0"/>
              <a:t>развития сочинения историй и игры в </a:t>
            </a:r>
            <a:r>
              <a:rPr lang="ru-RU" sz="2400" b="1" i="1" dirty="0" smtClean="0"/>
              <a:t>дошкольном возрасте </a:t>
            </a:r>
            <a:r>
              <a:rPr lang="ru-RU" sz="2400" dirty="0" smtClean="0"/>
              <a:t>/ А.Н. Яшкина, М.Н. </a:t>
            </a:r>
            <a:r>
              <a:rPr lang="ru-RU" sz="2400" dirty="0" err="1" smtClean="0"/>
              <a:t>Еремеева</a:t>
            </a:r>
            <a:r>
              <a:rPr lang="ru-RU" sz="2400" dirty="0" smtClean="0"/>
              <a:t>  </a:t>
            </a:r>
            <a:r>
              <a:rPr lang="ru-RU" sz="2400" dirty="0"/>
              <a:t>// </a:t>
            </a:r>
            <a:r>
              <a:rPr lang="ru-RU" sz="2400" dirty="0" smtClean="0"/>
              <a:t>Современное дошкольное образование. </a:t>
            </a:r>
            <a:r>
              <a:rPr lang="ru-RU" sz="2400" dirty="0"/>
              <a:t>- 2025. - № </a:t>
            </a:r>
            <a:r>
              <a:rPr lang="ru-RU" sz="2400" dirty="0" smtClean="0"/>
              <a:t>5. </a:t>
            </a:r>
            <a:r>
              <a:rPr lang="ru-RU" sz="2400" dirty="0"/>
              <a:t>- С. </a:t>
            </a:r>
            <a:r>
              <a:rPr lang="ru-RU" sz="2400" dirty="0" smtClean="0"/>
              <a:t>30 - 42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3664" y="2468880"/>
            <a:ext cx="9510110" cy="3673251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</a:t>
            </a:r>
            <a:r>
              <a:rPr lang="ru-RU" sz="2000" dirty="0"/>
              <a:t>Игра и сочинение историй </a:t>
            </a:r>
            <a:r>
              <a:rPr lang="ru-RU" sz="2000" dirty="0" smtClean="0"/>
              <a:t>- </a:t>
            </a:r>
            <a:r>
              <a:rPr lang="ru-RU" sz="2000" dirty="0"/>
              <a:t>деятельности, которые при своем уникальном значении для детского развития редко встречаются в дошкольных группах. Существуют разные взгляды на то, как связаны игра и сочинение историй в дошкольном возрасте, при этом до сих пор подробно </a:t>
            </a:r>
            <a:r>
              <a:rPr lang="ru-RU" sz="2000" dirty="0" smtClean="0"/>
              <a:t>динамика </a:t>
            </a:r>
            <a:r>
              <a:rPr lang="ru-RU" sz="2000" dirty="0"/>
              <a:t>развития игры и сочинения историй, а также характер их взаимосвязи не исследовались. </a:t>
            </a:r>
            <a:endParaRPr lang="ru-RU" sz="2000" dirty="0" smtClean="0"/>
          </a:p>
          <a:p>
            <a:pPr algn="just"/>
            <a:r>
              <a:rPr lang="ru-RU" sz="2000" dirty="0" smtClean="0"/>
              <a:t>     Цель данного исследования - проанализировать </a:t>
            </a:r>
            <a:r>
              <a:rPr lang="ru-RU" sz="2000" dirty="0"/>
              <a:t>динамику развития игры и динамику сочинительства у детей старшего до-школьного возраста и выявить характер их взаимосвязи.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672685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5768" y="2011680"/>
            <a:ext cx="8788844" cy="44805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 Black" panose="020B0A04020102020204" pitchFamily="34" charset="0"/>
              </a:rPr>
              <a:t>Методики преподавания учебных предметов</a:t>
            </a:r>
          </a:p>
          <a:p>
            <a:pPr marL="0" indent="0" algn="ctr">
              <a:buNone/>
            </a:pPr>
            <a:endParaRPr lang="ru-RU" sz="3600" b="1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 descr="Обложка журнал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58" y="1207009"/>
            <a:ext cx="1634694" cy="2442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Обложка журнал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96" y="3155576"/>
            <a:ext cx="1694180" cy="253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Обложка журнал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293" y="3431956"/>
            <a:ext cx="1617980" cy="2499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115" y="3829138"/>
            <a:ext cx="1682496" cy="2511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0798" y="4157251"/>
            <a:ext cx="1628668" cy="246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05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4872" y="624110"/>
            <a:ext cx="9099740" cy="157045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	Морозова О.В., </a:t>
            </a:r>
            <a:r>
              <a:rPr lang="ru-RU" sz="2400" b="1" dirty="0" err="1" smtClean="0"/>
              <a:t>Бурмакин</a:t>
            </a:r>
            <a:r>
              <a:rPr lang="ru-RU" sz="2400" b="1" dirty="0" smtClean="0"/>
              <a:t> В.Ю. </a:t>
            </a:r>
            <a:r>
              <a:rPr lang="ru-RU" sz="2400" b="1" i="1" dirty="0"/>
              <a:t>Учимся играть в шахматы и формируем предпосылки логического </a:t>
            </a:r>
            <a:r>
              <a:rPr lang="ru-RU" sz="2400" b="1" i="1" dirty="0" smtClean="0"/>
              <a:t>мышления </a:t>
            </a:r>
            <a:r>
              <a:rPr lang="ru-RU" sz="2400" dirty="0"/>
              <a:t>/ О.В. Морозова, В.Ю. </a:t>
            </a:r>
            <a:r>
              <a:rPr lang="ru-RU" sz="2400" dirty="0" err="1" smtClean="0"/>
              <a:t>Бурмакин</a:t>
            </a:r>
            <a:r>
              <a:rPr lang="ru-RU" sz="2400" dirty="0" smtClean="0"/>
              <a:t> // Начальная школа. – 2025</a:t>
            </a:r>
            <a:r>
              <a:rPr lang="ru-RU" sz="2400" dirty="0" smtClean="0"/>
              <a:t>. </a:t>
            </a:r>
            <a:r>
              <a:rPr lang="ru-RU" sz="2400" dirty="0" smtClean="0"/>
              <a:t>№ 4. – С. 56 - 62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0473" y="2523745"/>
            <a:ext cx="9380248" cy="355373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     Это </a:t>
            </a:r>
            <a:r>
              <a:rPr lang="ru-RU" sz="2000" dirty="0"/>
              <a:t>методическое пособие, предназначенное для обучения детей основам игры в шахматы и развития их логического </a:t>
            </a:r>
            <a:r>
              <a:rPr lang="ru-RU" sz="2000" dirty="0" smtClean="0"/>
              <a:t>мышления</a:t>
            </a:r>
            <a:r>
              <a:rPr lang="ru-RU" sz="2000" dirty="0"/>
              <a:t>,</a:t>
            </a:r>
            <a:r>
              <a:rPr lang="ru-RU" sz="2000" dirty="0" smtClean="0"/>
              <a:t> </a:t>
            </a:r>
            <a:r>
              <a:rPr lang="ru-RU" sz="2000" dirty="0"/>
              <a:t>содержит теоретический материал, практические задания и рекомендуется для использования в детских садах и начальных классах школы. </a:t>
            </a:r>
            <a:endParaRPr lang="ru-RU" sz="2000" dirty="0" smtClean="0"/>
          </a:p>
          <a:p>
            <a:pPr algn="just"/>
            <a:r>
              <a:rPr lang="ru-RU" sz="2000" dirty="0" smtClean="0"/>
              <a:t>     Пособие </a:t>
            </a:r>
            <a:r>
              <a:rPr lang="ru-RU" sz="2000" dirty="0"/>
              <a:t>включает в себя поэтапное обучение от базовых понятий до более сложных тактических элементов, а также игровые упражнения, способствующие развитию внимания, памяти и умения мыслить на несколько ходов вперед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07517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808" y="521208"/>
            <a:ext cx="9875520" cy="221284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	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    </a:t>
            </a:r>
            <a:r>
              <a:rPr lang="ru-RU" sz="2400" b="1" dirty="0" err="1"/>
              <a:t>Шумкина</a:t>
            </a:r>
            <a:r>
              <a:rPr lang="ru-RU" sz="2400" b="1" dirty="0"/>
              <a:t>, О. Н. </a:t>
            </a:r>
            <a:r>
              <a:rPr lang="ru-RU" sz="2400" dirty="0"/>
              <a:t>(кандидат педагогических наук; доцент; Государственный университет просвещения (Москва</a:t>
            </a:r>
            <a:r>
              <a:rPr lang="ru-RU" sz="2400" dirty="0" smtClean="0"/>
              <a:t>).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    </a:t>
            </a:r>
            <a:r>
              <a:rPr lang="ru-RU" sz="2400" b="1" i="1" dirty="0"/>
              <a:t>Экскурсии в системе развития речи младших школьников </a:t>
            </a:r>
            <a:r>
              <a:rPr lang="ru-RU" sz="2400" b="1" dirty="0"/>
              <a:t>/ </a:t>
            </a:r>
            <a:r>
              <a:rPr lang="ru-RU" sz="2400" dirty="0"/>
              <a:t>О. Н. </a:t>
            </a:r>
            <a:r>
              <a:rPr lang="ru-RU" sz="2400" dirty="0" err="1" smtClean="0"/>
              <a:t>Шумкина</a:t>
            </a:r>
            <a:r>
              <a:rPr lang="ru-RU" sz="2400" dirty="0" smtClean="0"/>
              <a:t> </a:t>
            </a:r>
            <a:r>
              <a:rPr lang="ru-RU" sz="2400" dirty="0"/>
              <a:t>// Начальная школа. - 2025. - № 7. - С. 44-47.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5104" y="3081528"/>
            <a:ext cx="9793224" cy="2660904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</a:t>
            </a:r>
            <a:r>
              <a:rPr lang="ru-RU" sz="2000" dirty="0"/>
              <a:t>В статье показана роль экскурсии в развитии речи младших школьников, ее интеграционный характер. Экскурсия как источник знаний об окружающей действительности и способ развития у учащихся наблюдательности, умения подмечать характерные особенности предметов формирует в сознании младших школьников полноценные наглядные представления, которые выражаются в точном словоупотреблении и осмысленном конструировании речи.</a:t>
            </a:r>
          </a:p>
          <a:p>
            <a:pPr marL="0" indent="0" algn="just">
              <a:buNone/>
            </a:pP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381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5" y="905256"/>
            <a:ext cx="9180577" cy="144475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/>
              <a:t>	</a:t>
            </a:r>
            <a:r>
              <a:rPr lang="ru-RU" sz="2400" b="1" dirty="0" err="1" smtClean="0"/>
              <a:t>Моругина</a:t>
            </a:r>
            <a:r>
              <a:rPr lang="ru-RU" sz="2400" b="1" dirty="0" smtClean="0"/>
              <a:t> В.В., </a:t>
            </a:r>
            <a:r>
              <a:rPr lang="ru-RU" sz="2400" b="1" dirty="0" err="1" smtClean="0"/>
              <a:t>Мяхтенева</a:t>
            </a:r>
            <a:r>
              <a:rPr lang="ru-RU" sz="2400" b="1" i="1" dirty="0" smtClean="0"/>
              <a:t> Е.Д. </a:t>
            </a:r>
            <a:r>
              <a:rPr lang="ru-RU" sz="2400" b="1" i="1" dirty="0"/>
              <a:t>Развитие фонематических процессов на уроках русского </a:t>
            </a:r>
            <a:r>
              <a:rPr lang="ru-RU" sz="2400" b="1" i="1" dirty="0" smtClean="0"/>
              <a:t>языка / </a:t>
            </a:r>
            <a:r>
              <a:rPr lang="ru-RU" sz="2400" dirty="0" smtClean="0"/>
              <a:t>В.В. </a:t>
            </a:r>
            <a:r>
              <a:rPr lang="ru-RU" sz="2400" dirty="0" err="1" smtClean="0"/>
              <a:t>Моругина</a:t>
            </a:r>
            <a:r>
              <a:rPr lang="ru-RU" sz="2400" dirty="0" smtClean="0"/>
              <a:t>, Е.Д. </a:t>
            </a:r>
            <a:r>
              <a:rPr lang="ru-RU" sz="2400" dirty="0" err="1" smtClean="0"/>
              <a:t>Мяхтенева</a:t>
            </a:r>
            <a:r>
              <a:rPr lang="ru-RU" sz="2400" dirty="0" smtClean="0"/>
              <a:t> // Начальная школа. – 2025. - № 8. – С. 37-42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7440" y="2642616"/>
            <a:ext cx="9127172" cy="32686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Методическое пособие предназначено </a:t>
            </a:r>
            <a:r>
              <a:rPr lang="ru-RU" sz="2000" dirty="0"/>
              <a:t>для учителей, работающих с детьми, имеющими нарушения речи. Книга содержит теоретические основы и практические рекомендации, а также дидактический материал для проведения уроков, направленных на коррекцию и развитие фонематического слуха и восприятия </a:t>
            </a:r>
            <a:r>
              <a:rPr lang="ru-RU" sz="2000" dirty="0" smtClean="0"/>
              <a:t>у учащихся.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6" name="Стрелка вправо 5"/>
          <p:cNvSpPr/>
          <p:nvPr/>
        </p:nvSpPr>
        <p:spPr>
          <a:xfrm flipV="1">
            <a:off x="2593163" y="2715768"/>
            <a:ext cx="44264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484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5144" y="624110"/>
            <a:ext cx="9491471" cy="16344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	</a:t>
            </a:r>
            <a:r>
              <a:rPr lang="ru-RU" sz="2400" b="1" dirty="0"/>
              <a:t>Т.В. </a:t>
            </a:r>
            <a:r>
              <a:rPr lang="ru-RU" sz="2400" b="1" dirty="0" err="1"/>
              <a:t>Яськова</a:t>
            </a:r>
            <a:r>
              <a:rPr lang="ru-RU" sz="2400" b="1" dirty="0"/>
              <a:t>. </a:t>
            </a:r>
            <a:r>
              <a:rPr lang="ru-RU" sz="2400" b="1" i="1" dirty="0"/>
              <a:t>Использование средств наглядности на уроках окружающего мира</a:t>
            </a:r>
            <a:r>
              <a:rPr lang="ru-RU" sz="2400" b="1" dirty="0"/>
              <a:t>/ </a:t>
            </a:r>
            <a:r>
              <a:rPr lang="ru-RU" sz="2400" dirty="0"/>
              <a:t>Т.В. </a:t>
            </a:r>
            <a:r>
              <a:rPr lang="ru-RU" sz="2400" dirty="0" err="1"/>
              <a:t>Яськова</a:t>
            </a:r>
            <a:r>
              <a:rPr lang="ru-RU" sz="2400" dirty="0"/>
              <a:t> // Начальная школа. – </a:t>
            </a:r>
            <a:r>
              <a:rPr lang="ru-RU" sz="2400" dirty="0" smtClean="0"/>
              <a:t>2025. </a:t>
            </a:r>
            <a:r>
              <a:rPr lang="ru-RU" sz="2400" dirty="0"/>
              <a:t>- № </a:t>
            </a:r>
            <a:r>
              <a:rPr lang="ru-RU" sz="2400" dirty="0" smtClean="0"/>
              <a:t>8. </a:t>
            </a:r>
            <a:r>
              <a:rPr lang="ru-RU" sz="2400" dirty="0"/>
              <a:t>– С.  </a:t>
            </a:r>
            <a:r>
              <a:rPr lang="ru-RU" sz="2400" dirty="0" smtClean="0"/>
              <a:t>30 </a:t>
            </a:r>
            <a:r>
              <a:rPr lang="ru-RU" sz="2400" dirty="0"/>
              <a:t>- </a:t>
            </a:r>
            <a:r>
              <a:rPr lang="ru-RU" sz="2400" dirty="0" smtClean="0"/>
              <a:t>3</a:t>
            </a:r>
            <a:r>
              <a:rPr lang="ru-RU" sz="2400" dirty="0"/>
              <a:t>6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3704" y="2258568"/>
            <a:ext cx="9409176" cy="391127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        На </a:t>
            </a:r>
            <a:r>
              <a:rPr lang="ru-RU" sz="2000" dirty="0"/>
              <a:t>уроках окружающего мира Т.В. </a:t>
            </a:r>
            <a:r>
              <a:rPr lang="ru-RU" sz="2000" dirty="0" err="1"/>
              <a:t>Яськова</a:t>
            </a:r>
            <a:r>
              <a:rPr lang="ru-RU" sz="2000" dirty="0"/>
              <a:t> предлагает использовать различные средства наглядности, которые можно разделить на натуральные (гербарии, коллекции, живые объекты), изобразительные (картины, схемы, таблицы, плакаты) и объемные (модели, макеты, глобус), а также современные электронные варианты (презентации, видеофрагменты) и раздаточные материалы для индивидуальной работы.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05353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9152" y="914400"/>
            <a:ext cx="8823960" cy="155448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/>
              <a:t> </a:t>
            </a:r>
            <a:r>
              <a:rPr lang="ru-RU" sz="2000" b="1" dirty="0" smtClean="0"/>
              <a:t>     </a:t>
            </a:r>
            <a:r>
              <a:rPr lang="ru-RU" sz="2000" b="1" dirty="0" err="1" smtClean="0"/>
              <a:t>Самохвалова</a:t>
            </a:r>
            <a:r>
              <a:rPr lang="ru-RU" sz="2000" b="1" dirty="0" smtClean="0"/>
              <a:t> И. Ю.  </a:t>
            </a:r>
            <a:r>
              <a:rPr lang="ru-RU" sz="2000" b="1" i="1" dirty="0" smtClean="0"/>
              <a:t>Методические </a:t>
            </a:r>
            <a:r>
              <a:rPr lang="ru-RU" sz="2000" b="1" i="1" dirty="0"/>
              <a:t>подходы к формированию основ гражданской идентичности</a:t>
            </a:r>
            <a:r>
              <a:rPr lang="ru-RU" sz="2000" b="1" dirty="0"/>
              <a:t> / </a:t>
            </a:r>
            <a:r>
              <a:rPr lang="ru-RU" sz="2000" dirty="0"/>
              <a:t>И.Ю. </a:t>
            </a:r>
            <a:r>
              <a:rPr lang="ru-RU" sz="2000" dirty="0" err="1"/>
              <a:t>Самохвалова</a:t>
            </a:r>
            <a:r>
              <a:rPr lang="ru-RU" sz="2000" dirty="0"/>
              <a:t>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О.В</a:t>
            </a:r>
            <a:r>
              <a:rPr lang="ru-RU" sz="2000" dirty="0"/>
              <a:t>. </a:t>
            </a:r>
            <a:r>
              <a:rPr lang="ru-RU" sz="2000" dirty="0" err="1" smtClean="0"/>
              <a:t>Власкова</a:t>
            </a:r>
            <a:r>
              <a:rPr lang="ru-RU" sz="2000" dirty="0" smtClean="0"/>
              <a:t> // Начальная школа. – 2025. - № 9. – С. </a:t>
            </a:r>
            <a:r>
              <a:rPr lang="ru-RU" sz="2000" dirty="0"/>
              <a:t>7</a:t>
            </a:r>
            <a:r>
              <a:rPr lang="ru-RU" sz="2000" dirty="0" smtClean="0"/>
              <a:t> - 11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9424" y="2587752"/>
            <a:ext cx="9255188" cy="270662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    В статье </a:t>
            </a:r>
            <a:r>
              <a:rPr lang="ru-RU" sz="2000" dirty="0"/>
              <a:t>рассматриваются методические аспекты формирования гражданской идентичности у учеников младших </a:t>
            </a:r>
            <a:r>
              <a:rPr lang="ru-RU" sz="2000" dirty="0" smtClean="0"/>
              <a:t>классов. </a:t>
            </a:r>
          </a:p>
          <a:p>
            <a:pPr algn="just"/>
            <a:r>
              <a:rPr lang="ru-RU" sz="2000" dirty="0" smtClean="0"/>
              <a:t>    Особое </a:t>
            </a:r>
            <a:r>
              <a:rPr lang="ru-RU" sz="2000" dirty="0"/>
              <a:t>внимание уделено вопросам формирования и </a:t>
            </a:r>
            <a:r>
              <a:rPr lang="ru-RU" sz="2000" dirty="0" smtClean="0"/>
              <a:t>укрепления традиционных </a:t>
            </a:r>
            <a:r>
              <a:rPr lang="ru-RU" sz="2000" dirty="0"/>
              <a:t>ценностей и </a:t>
            </a:r>
            <a:r>
              <a:rPr lang="ru-RU" sz="2000" dirty="0" smtClean="0"/>
              <a:t>патриотизма </a:t>
            </a:r>
            <a:r>
              <a:rPr lang="ru-RU" sz="2000" dirty="0"/>
              <a:t>в современных реалиях </a:t>
            </a:r>
            <a:r>
              <a:rPr lang="ru-RU" sz="2000" dirty="0" smtClean="0"/>
              <a:t>политического пространства </a:t>
            </a:r>
            <a:r>
              <a:rPr lang="ru-RU" sz="2000" dirty="0"/>
              <a:t>России. </a:t>
            </a:r>
          </a:p>
        </p:txBody>
      </p:sp>
    </p:spTree>
    <p:extLst>
      <p:ext uri="{BB962C8B-B14F-4D97-AF65-F5344CB8AC3E}">
        <p14:creationId xmlns:p14="http://schemas.microsoft.com/office/powerpoint/2010/main" val="343676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304" y="624110"/>
            <a:ext cx="9072308" cy="150949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      </a:t>
            </a:r>
            <a:r>
              <a:rPr lang="ru-RU" sz="2200" b="1" dirty="0" smtClean="0"/>
              <a:t>Бахтина О.В. </a:t>
            </a:r>
            <a:r>
              <a:rPr lang="ru-RU" sz="2200" b="1" i="1" dirty="0" smtClean="0"/>
              <a:t>Текстовая </a:t>
            </a:r>
            <a:r>
              <a:rPr lang="ru-RU" sz="2200" b="1" i="1" dirty="0"/>
              <a:t>задача — средство формирования исследовательских умений младших </a:t>
            </a:r>
            <a:r>
              <a:rPr lang="ru-RU" sz="2200" b="1" i="1" dirty="0" smtClean="0"/>
              <a:t>школьников</a:t>
            </a:r>
            <a:r>
              <a:rPr lang="ru-RU" sz="2200" b="1" dirty="0" smtClean="0"/>
              <a:t> </a:t>
            </a:r>
            <a:r>
              <a:rPr lang="ru-RU" sz="2200" dirty="0" smtClean="0"/>
              <a:t>/ О.В. Бахтина // Начальная школа. – 2025. - № 10. – С. 20 - 23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7984" y="2487168"/>
            <a:ext cx="9226556" cy="3618017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    Текстовая </a:t>
            </a:r>
            <a:r>
              <a:rPr lang="ru-RU" sz="2000" dirty="0"/>
              <a:t>задача является мощным средством формирования исследовательских умений младших школьников, поскольку она развивает навыки анализа, поиска информации и логического рассуждения, необходимого для решения нестандартных </a:t>
            </a:r>
            <a:r>
              <a:rPr lang="ru-RU" sz="2000" dirty="0" smtClean="0"/>
              <a:t>задач.</a:t>
            </a:r>
          </a:p>
          <a:p>
            <a:pPr algn="just"/>
            <a:r>
              <a:rPr lang="ru-RU" sz="2000" dirty="0" smtClean="0"/>
              <a:t>     Через </a:t>
            </a:r>
            <a:r>
              <a:rPr lang="ru-RU" sz="2000" dirty="0"/>
              <a:t>текстовые задачи ученики учатся ставить цели, искать пути решения, обосновывать свои выводы и анализировать результат, что способствует развитию самостоятельности и инициативности в учебном процессе.    </a:t>
            </a:r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04381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508" y="624110"/>
            <a:ext cx="9856955" cy="150949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	</a:t>
            </a:r>
            <a:r>
              <a:rPr lang="ru-RU" sz="2400" b="1" dirty="0" err="1"/>
              <a:t>Рубашенко</a:t>
            </a:r>
            <a:r>
              <a:rPr lang="ru-RU" sz="2400" b="1" dirty="0"/>
              <a:t>, С. А.</a:t>
            </a:r>
            <a:br>
              <a:rPr lang="ru-RU" sz="2400" b="1" dirty="0"/>
            </a:br>
            <a:r>
              <a:rPr lang="ru-RU" sz="2400" b="1" dirty="0" smtClean="0"/>
              <a:t>      </a:t>
            </a:r>
            <a:r>
              <a:rPr lang="ru-RU" sz="2400" b="1" i="1" dirty="0" smtClean="0"/>
              <a:t>Развитие </a:t>
            </a:r>
            <a:r>
              <a:rPr lang="ru-RU" sz="2400" b="1" i="1" dirty="0"/>
              <a:t>инициатив и интересов младших школьников в системе нестандартных уроков </a:t>
            </a:r>
            <a:r>
              <a:rPr lang="ru-RU" sz="2400" dirty="0"/>
              <a:t>/ С. А. </a:t>
            </a:r>
            <a:r>
              <a:rPr lang="ru-RU" sz="2400" dirty="0" err="1"/>
              <a:t>Рубашенко</a:t>
            </a:r>
            <a:r>
              <a:rPr lang="ru-RU" sz="2400" dirty="0"/>
              <a:t>, А. П. Лебедева // Начальная школа. – 2025. – № </a:t>
            </a:r>
            <a:r>
              <a:rPr lang="ru-RU" sz="2400" dirty="0" smtClean="0"/>
              <a:t>10. </a:t>
            </a:r>
            <a:r>
              <a:rPr lang="ru-RU" sz="2400" dirty="0"/>
              <a:t>– С. 28–32 </a:t>
            </a:r>
            <a:r>
              <a:rPr lang="ru-RU" sz="2400" dirty="0" smtClean="0"/>
              <a:t>.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0" y="2438400"/>
            <a:ext cx="9297121" cy="3777622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</a:t>
            </a:r>
            <a:r>
              <a:rPr lang="ru-RU" sz="2000" dirty="0"/>
              <a:t>В основе нестандартного урока, как правило, лежат 2 основных компонента – творчество и мышление. Когда младший школьник сталкивается с какой-либо проблемной ситуацией (искусственно созданной или реальной), он начинает думать, как можно решить ее. Зачастую </a:t>
            </a:r>
            <a:r>
              <a:rPr lang="ru-RU" sz="2000" dirty="0" smtClean="0"/>
              <a:t>педагогу необходимо </a:t>
            </a:r>
            <a:r>
              <a:rPr lang="ru-RU" sz="2000" dirty="0"/>
              <a:t>придумать несколько различных вариантов преодоления трудности, проанализировать все и выбрать наилучший способ. Это прекрасный пример развития творческого </a:t>
            </a:r>
            <a:r>
              <a:rPr lang="ru-RU" sz="2000" dirty="0" smtClean="0"/>
              <a:t>мышления, инициатив и интересов у школьников.</a:t>
            </a:r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2344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6292" y="1438656"/>
            <a:ext cx="8915400" cy="9113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 Black" panose="020B0A04020102020204" pitchFamily="34" charset="0"/>
              </a:rPr>
              <a:t>Дошкольное воспитание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9" y="1957990"/>
            <a:ext cx="2236978" cy="3415286"/>
          </a:xfrm>
          <a:prstGeom prst="rect">
            <a:avLst/>
          </a:prstGeom>
        </p:spPr>
      </p:pic>
      <p:pic>
        <p:nvPicPr>
          <p:cNvPr id="1028" name="Picture 4" descr="https://dovosp.ru/wp-content/uploads/2025/09/dosh_vosp_9_oblozhka_400h5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249" y="2510026"/>
            <a:ext cx="2322576" cy="342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895" y="3291840"/>
            <a:ext cx="2176273" cy="3182112"/>
          </a:xfrm>
          <a:prstGeom prst="rect">
            <a:avLst/>
          </a:prstGeom>
        </p:spPr>
      </p:pic>
      <p:pic>
        <p:nvPicPr>
          <p:cNvPr id="2050" name="Picture 2" descr="Журнал «Дошкольное воспитание» — 11/20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50" y="2181139"/>
            <a:ext cx="2264062" cy="336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947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2054" y="896112"/>
            <a:ext cx="9712558" cy="501511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Обучение </a:t>
            </a:r>
            <a:r>
              <a:rPr lang="ru-RU" sz="3600" b="1" dirty="0"/>
              <a:t>детей с ограниченными возможностями </a:t>
            </a:r>
            <a:r>
              <a:rPr lang="ru-RU" sz="3600" b="1" dirty="0" smtClean="0"/>
              <a:t>здоровья</a:t>
            </a:r>
          </a:p>
          <a:p>
            <a:pPr algn="ctr"/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904" y="2473077"/>
            <a:ext cx="2295144" cy="3205347"/>
          </a:xfrm>
          <a:prstGeom prst="rect">
            <a:avLst/>
          </a:prstGeom>
        </p:spPr>
      </p:pic>
      <p:pic>
        <p:nvPicPr>
          <p:cNvPr id="1026" name="Picture 2" descr="Журнал «Дошкольное воспитание» — 11/2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232" y="3622748"/>
            <a:ext cx="2276855" cy="30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do-journal.ru/upload/iblock/62b/04_2025_jour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52" y="3493008"/>
            <a:ext cx="2240281" cy="30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93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2265" y="978408"/>
            <a:ext cx="9392347" cy="191109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	</a:t>
            </a:r>
            <a:r>
              <a:rPr lang="ru-RU" sz="2400" b="1" dirty="0" smtClean="0"/>
              <a:t>  Куликовская </a:t>
            </a:r>
            <a:r>
              <a:rPr lang="ru-RU" sz="2400" b="1" dirty="0" smtClean="0"/>
              <a:t>Р.Р. , </a:t>
            </a:r>
            <a:r>
              <a:rPr lang="ru-RU" sz="2400" b="1" dirty="0" err="1" smtClean="0"/>
              <a:t>Маштакова</a:t>
            </a:r>
            <a:r>
              <a:rPr lang="ru-RU" sz="2400" b="1" dirty="0" smtClean="0"/>
              <a:t> Л.Ю.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 </a:t>
            </a:r>
            <a:r>
              <a:rPr lang="ru-RU" sz="2400" b="1" dirty="0" smtClean="0"/>
              <a:t>      </a:t>
            </a:r>
            <a:r>
              <a:rPr lang="ru-RU" sz="2400" b="1" dirty="0" smtClean="0"/>
              <a:t> </a:t>
            </a:r>
            <a:r>
              <a:rPr lang="ru-RU" sz="2400" b="1" i="1" dirty="0"/>
              <a:t>Глобальное чтение и печатание как вид альтернативной коммуникации для детей с расстройствами аутистического спектра </a:t>
            </a:r>
            <a:r>
              <a:rPr lang="ru-RU" sz="2400" b="1" i="1" dirty="0" smtClean="0"/>
              <a:t>(РАС</a:t>
            </a:r>
            <a:r>
              <a:rPr lang="ru-RU" sz="2400" b="1" i="1" dirty="0" smtClean="0"/>
              <a:t>) </a:t>
            </a:r>
            <a:r>
              <a:rPr lang="ru-RU" sz="2400" dirty="0" smtClean="0"/>
              <a:t>/ </a:t>
            </a:r>
            <a:r>
              <a:rPr lang="ru-RU" sz="2400" dirty="0"/>
              <a:t>Р.Р. Куликовская , Л.Ю. </a:t>
            </a:r>
            <a:r>
              <a:rPr lang="ru-RU" sz="2400" dirty="0" err="1"/>
              <a:t>Маштакова</a:t>
            </a:r>
            <a:r>
              <a:rPr lang="ru-RU" sz="2400" dirty="0"/>
              <a:t>  // </a:t>
            </a:r>
            <a:r>
              <a:rPr lang="ru-RU" sz="2400" dirty="0" smtClean="0"/>
              <a:t>Современное дошкольное образование. </a:t>
            </a:r>
            <a:r>
              <a:rPr lang="ru-RU" sz="2400" dirty="0"/>
              <a:t>- 2025. - № 4</a:t>
            </a:r>
            <a:r>
              <a:rPr lang="ru-RU" sz="2400" dirty="0" smtClean="0"/>
              <a:t>. </a:t>
            </a:r>
            <a:r>
              <a:rPr lang="ru-RU" sz="2400" dirty="0"/>
              <a:t>- С. </a:t>
            </a:r>
            <a:r>
              <a:rPr lang="ru-RU" sz="2400" dirty="0" smtClean="0"/>
              <a:t>61-74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2264" y="3081528"/>
            <a:ext cx="9253728" cy="2039112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Коммуникативное </a:t>
            </a:r>
            <a:r>
              <a:rPr lang="ru-RU" sz="2000" dirty="0"/>
              <a:t>и речевое развитие ребенка с расстройствами аутистического спектра (РАС) является одной из первостепенных задач в работе с неговорящими детьми, поскольку от возможностей коммуникации зависит его последующее развитие, поведение и благополучие в социуме.</a:t>
            </a:r>
          </a:p>
        </p:txBody>
      </p:sp>
    </p:spTree>
    <p:extLst>
      <p:ext uri="{BB962C8B-B14F-4D97-AF65-F5344CB8AC3E}">
        <p14:creationId xmlns:p14="http://schemas.microsoft.com/office/powerpoint/2010/main" val="1300834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2265" y="978408"/>
            <a:ext cx="9392347" cy="191109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	</a:t>
            </a:r>
            <a:r>
              <a:rPr lang="ru-RU" sz="2400" b="1" dirty="0"/>
              <a:t> Каширская, О. Т.</a:t>
            </a:r>
            <a:br>
              <a:rPr lang="ru-RU" sz="2400" b="1" dirty="0"/>
            </a:br>
            <a:r>
              <a:rPr lang="ru-RU" sz="2400" b="1" i="1" dirty="0"/>
              <a:t>    </a:t>
            </a:r>
            <a:r>
              <a:rPr lang="ru-RU" sz="2400" b="1" i="1" dirty="0" smtClean="0"/>
              <a:t>   Развитие </a:t>
            </a:r>
            <a:r>
              <a:rPr lang="ru-RU" sz="2400" b="1" i="1" dirty="0"/>
              <a:t>зрительно-моторных координаций у младших школьников </a:t>
            </a:r>
            <a:r>
              <a:rPr lang="ru-RU" sz="2400" dirty="0"/>
              <a:t>/ О. Т. </a:t>
            </a:r>
            <a:r>
              <a:rPr lang="ru-RU" sz="2400" dirty="0" smtClean="0"/>
              <a:t>Каширская </a:t>
            </a:r>
            <a:r>
              <a:rPr lang="ru-RU" sz="2400" dirty="0"/>
              <a:t>// Начальная школа. - 2025. - № 9. - С. </a:t>
            </a:r>
            <a:r>
              <a:rPr lang="ru-RU" sz="2400" dirty="0" smtClean="0"/>
              <a:t>60-64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2264" y="3026664"/>
            <a:ext cx="9392348" cy="209397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   </a:t>
            </a:r>
            <a:r>
              <a:rPr lang="ru-RU" sz="2000" dirty="0" smtClean="0"/>
              <a:t> В </a:t>
            </a:r>
            <a:r>
              <a:rPr lang="ru-RU" sz="2000" dirty="0"/>
              <a:t>публикации О. Т. Каширской «Развитие зрительно-моторных координаций у младших школьников» содержатся примеры игр и упражнений, направленных на развитие зрительно-моторных координаций, которые можно использовать на уроках.</a:t>
            </a:r>
          </a:p>
        </p:txBody>
      </p:sp>
    </p:spTree>
    <p:extLst>
      <p:ext uri="{BB962C8B-B14F-4D97-AF65-F5344CB8AC3E}">
        <p14:creationId xmlns:p14="http://schemas.microsoft.com/office/powerpoint/2010/main" val="1818178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969" y="603504"/>
            <a:ext cx="9628632" cy="2286000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Ли­ха­че­ва, Н. Н.</a:t>
            </a:r>
            <a:br>
              <a:rPr lang="ru-RU" sz="2400" b="1" dirty="0"/>
            </a:br>
            <a:r>
              <a:rPr lang="ru-RU" sz="2400" b="1" dirty="0" smtClean="0"/>
              <a:t>       </a:t>
            </a:r>
            <a:r>
              <a:rPr lang="ru-RU" sz="2400" b="1" i="1" dirty="0" smtClean="0"/>
              <a:t>Фор­ми­ро­ва­ние </a:t>
            </a:r>
            <a:r>
              <a:rPr lang="ru-RU" sz="2400" b="1" i="1" dirty="0"/>
              <a:t>лек­си­ко-грам­ма­ти­че­ско­го ком­по­нен­та у стар­ших до­школь­ни­ков с недо­раз­ви­ти­ем ре­чи на ма­те­ри­а­ле кра­е­ве­де­ния </a:t>
            </a:r>
            <a:r>
              <a:rPr lang="ru-RU" sz="2400" dirty="0"/>
              <a:t>/ Н. Н. Ли­ха­че­ва, Е. Е. </a:t>
            </a:r>
            <a:r>
              <a:rPr lang="ru-RU" sz="2400" dirty="0" err="1"/>
              <a:t>Са­ти­сто­ва</a:t>
            </a:r>
            <a:r>
              <a:rPr lang="ru-RU" sz="2400" dirty="0"/>
              <a:t> // На­чаль­ная шко­ла. – 2025. – № 9. – С. 64–67</a:t>
            </a:r>
            <a:r>
              <a:rPr lang="ru-RU" sz="2400" dirty="0" smtClean="0"/>
              <a:t>	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9970" y="2542032"/>
            <a:ext cx="9474642" cy="387705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   </a:t>
            </a:r>
            <a:r>
              <a:rPr lang="ru-RU" sz="2000" dirty="0"/>
              <a:t>В </a:t>
            </a:r>
            <a:r>
              <a:rPr lang="ru-RU" sz="2000" dirty="0" smtClean="0"/>
              <a:t>публикации рассматривается методика </a:t>
            </a:r>
            <a:r>
              <a:rPr lang="ru-RU" sz="2000" dirty="0"/>
              <a:t>формирования лексико-грамматического компонента речи у старших дошкольников с недоразвитием речи (ННР) с использованием материалов краеведения. </a:t>
            </a:r>
            <a:endParaRPr lang="ru-RU" sz="2000" dirty="0" smtClean="0"/>
          </a:p>
          <a:p>
            <a:pPr algn="just"/>
            <a:r>
              <a:rPr lang="ru-RU" sz="2000" dirty="0" smtClean="0"/>
              <a:t>   Основная </a:t>
            </a:r>
            <a:r>
              <a:rPr lang="ru-RU" sz="2000" dirty="0"/>
              <a:t>идея заключается в том, что изучение родного края помогает обогатить словарь и исправить грамматические ошибки у детей, поскольку краеведческий материал предоставляет наглядный, доступный и значимый для ребенка контекст для освоения языка. </a:t>
            </a:r>
          </a:p>
        </p:txBody>
      </p:sp>
    </p:spTree>
    <p:extLst>
      <p:ext uri="{BB962C8B-B14F-4D97-AF65-F5344CB8AC3E}">
        <p14:creationId xmlns:p14="http://schemas.microsoft.com/office/powerpoint/2010/main" val="2339811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2265" y="978408"/>
            <a:ext cx="9392347" cy="191109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	</a:t>
            </a:r>
            <a:r>
              <a:rPr lang="ru-RU" sz="2400" b="1" dirty="0" err="1"/>
              <a:t>Колмыкова</a:t>
            </a:r>
            <a:r>
              <a:rPr lang="ru-RU" sz="2400" b="1" dirty="0"/>
              <a:t> О.В., </a:t>
            </a:r>
            <a:r>
              <a:rPr lang="ru-RU" sz="2400" b="1" dirty="0" err="1"/>
              <a:t>Лазорик</a:t>
            </a:r>
            <a:r>
              <a:rPr lang="ru-RU" sz="2400" b="1" dirty="0"/>
              <a:t> </a:t>
            </a:r>
            <a:r>
              <a:rPr lang="ru-RU" sz="2400" b="1" dirty="0" smtClean="0"/>
              <a:t>Н.И</a:t>
            </a:r>
            <a:r>
              <a:rPr lang="ru-RU" sz="2400" b="1" i="1" dirty="0" smtClean="0"/>
              <a:t>.</a:t>
            </a:r>
            <a:br>
              <a:rPr lang="ru-RU" sz="2400" b="1" i="1" dirty="0" smtClean="0"/>
            </a:br>
            <a:r>
              <a:rPr lang="ru-RU" sz="2400" b="1" i="1" dirty="0" smtClean="0"/>
              <a:t>      Театральный </a:t>
            </a:r>
            <a:r>
              <a:rPr lang="ru-RU" sz="2400" b="1" i="1" dirty="0"/>
              <a:t>кружок как средство инклюзивного образования детей </a:t>
            </a:r>
            <a:r>
              <a:rPr lang="ru-RU" sz="2400" b="1" dirty="0" smtClean="0"/>
              <a:t> </a:t>
            </a:r>
            <a:r>
              <a:rPr lang="ru-RU" sz="2400" dirty="0" smtClean="0"/>
              <a:t>/ </a:t>
            </a:r>
            <a:r>
              <a:rPr lang="ru-RU" sz="2400" dirty="0"/>
              <a:t>О. </a:t>
            </a:r>
            <a:r>
              <a:rPr lang="ru-RU" sz="2400" dirty="0" smtClean="0"/>
              <a:t>В. </a:t>
            </a:r>
            <a:r>
              <a:rPr lang="ru-RU" sz="2400" dirty="0" err="1" smtClean="0"/>
              <a:t>Колмыкова</a:t>
            </a:r>
            <a:r>
              <a:rPr lang="ru-RU" sz="2400" dirty="0" smtClean="0"/>
              <a:t>, Н.И. </a:t>
            </a:r>
            <a:r>
              <a:rPr lang="ru-RU" sz="2400" dirty="0" err="1" smtClean="0"/>
              <a:t>Лазорик</a:t>
            </a:r>
            <a:r>
              <a:rPr lang="ru-RU" sz="2400" dirty="0" smtClean="0"/>
              <a:t>  </a:t>
            </a:r>
            <a:r>
              <a:rPr lang="ru-RU" sz="2400" dirty="0"/>
              <a:t>// </a:t>
            </a:r>
            <a:r>
              <a:rPr lang="ru-RU" sz="2400" dirty="0" smtClean="0"/>
              <a:t>Дошкольное воспитание. </a:t>
            </a:r>
            <a:r>
              <a:rPr lang="ru-RU" sz="2400" dirty="0"/>
              <a:t>- 2025. - № </a:t>
            </a:r>
            <a:r>
              <a:rPr lang="ru-RU" sz="2400" dirty="0" smtClean="0"/>
              <a:t>11. </a:t>
            </a:r>
            <a:r>
              <a:rPr lang="ru-RU" sz="2400" dirty="0"/>
              <a:t>- С. </a:t>
            </a:r>
            <a:r>
              <a:rPr lang="ru-RU" sz="2400" dirty="0" smtClean="0"/>
              <a:t>30- 34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2265" y="2761488"/>
            <a:ext cx="9392346" cy="300837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   </a:t>
            </a:r>
            <a:r>
              <a:rPr lang="ru-RU" sz="2000" dirty="0"/>
              <a:t>Статья посвящена исследованию театрализованной деятельности как эффективного инструмента социализации и развития детей с ОВЗ и их нормотипичных сверстников. </a:t>
            </a:r>
            <a:endParaRPr lang="ru-RU" sz="2000" dirty="0" smtClean="0"/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ru-RU" sz="2000" dirty="0" smtClean="0"/>
              <a:t>На </a:t>
            </a:r>
            <a:r>
              <a:rPr lang="ru-RU" sz="2000" dirty="0"/>
              <a:t>основе опыта работы театрального кружка раскрываются ключевые принципы инклюзивного подхода. Описана структура занятий, способствующих развитию коммуникативных навыков, коррекции речи и эмоциональной сферы. Подчеркивается значимость ситуации успеха для всех участников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80207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1448" y="731520"/>
            <a:ext cx="8848280" cy="208483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	</a:t>
            </a:r>
            <a:r>
              <a:rPr lang="ru-RU" sz="2200" b="1" dirty="0" err="1"/>
              <a:t>Слепцова</a:t>
            </a:r>
            <a:r>
              <a:rPr lang="ru-RU" sz="2200" b="1" dirty="0"/>
              <a:t> И. Ф. </a:t>
            </a:r>
            <a:r>
              <a:rPr lang="ru-RU" sz="2200" b="1" i="1" dirty="0"/>
              <a:t>Готовность ребенка к обучению чтению: предпосылки, содержание, </a:t>
            </a:r>
            <a:r>
              <a:rPr lang="ru-RU" sz="2200" b="1" dirty="0" smtClean="0"/>
              <a:t>технологии </a:t>
            </a:r>
            <a:r>
              <a:rPr lang="ru-RU" sz="2200" dirty="0"/>
              <a:t>/ И. Ф. </a:t>
            </a:r>
            <a:r>
              <a:rPr lang="ru-RU" sz="2200" dirty="0" err="1"/>
              <a:t>Слепцова</a:t>
            </a:r>
            <a:r>
              <a:rPr lang="ru-RU" sz="2200" dirty="0"/>
              <a:t> // Дошкольное воспитание. - 2025. - N 8. - С. </a:t>
            </a:r>
            <a:r>
              <a:rPr lang="ru-RU" sz="2200" dirty="0" smtClean="0"/>
              <a:t>3 -7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8840" y="2459736"/>
            <a:ext cx="9355772" cy="307238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    Статья </a:t>
            </a:r>
            <a:r>
              <a:rPr lang="ru-RU" sz="2000" dirty="0"/>
              <a:t>посвящена проблеме формирования готовности ребенка к обучению чтению. Рассматриваются предпосылки, содержание, технологии, раскрывается смысловой характер процесса чтения, сущность читательской деятельности и ее метапредметный характер. Отмечается, что речевое развитие выступает основой чтения и письма. </a:t>
            </a:r>
          </a:p>
        </p:txBody>
      </p:sp>
    </p:spTree>
    <p:extLst>
      <p:ext uri="{BB962C8B-B14F-4D97-AF65-F5344CB8AC3E}">
        <p14:creationId xmlns:p14="http://schemas.microsoft.com/office/powerpoint/2010/main" val="43604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4872" y="624110"/>
            <a:ext cx="9099741" cy="301520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	</a:t>
            </a:r>
            <a:r>
              <a:rPr lang="ru-RU" sz="2400" b="1" dirty="0"/>
              <a:t>Жукова, Г. Е</a:t>
            </a:r>
            <a:r>
              <a:rPr lang="ru-RU" sz="2400" b="1" dirty="0" smtClean="0"/>
              <a:t>. </a:t>
            </a:r>
            <a:r>
              <a:rPr lang="ru-RU" sz="2400" b="1" i="1" dirty="0" smtClean="0"/>
              <a:t>Творческий </a:t>
            </a:r>
            <a:r>
              <a:rPr lang="ru-RU" sz="2400" b="1" i="1" dirty="0"/>
              <a:t>проект как средство формирования образа природы у старших </a:t>
            </a:r>
            <a:r>
              <a:rPr lang="ru-RU" sz="2400" b="1" i="1" dirty="0" smtClean="0"/>
              <a:t>дошкольников </a:t>
            </a:r>
            <a:r>
              <a:rPr lang="ru-RU" sz="2400" i="1" dirty="0" smtClean="0"/>
              <a:t>/ Г.Е. Жукова</a:t>
            </a:r>
            <a:r>
              <a:rPr lang="ru-RU" sz="2400" dirty="0" smtClean="0"/>
              <a:t> // Дошкольное воспитание. – 2025. - № 9. – С. 12 - 15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9967" y="2532889"/>
            <a:ext cx="9223749" cy="334138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       В </a:t>
            </a:r>
            <a:r>
              <a:rPr lang="ru-RU" sz="2000" dirty="0"/>
              <a:t>статье рассматривается проблема формирования образа природы у детей старшего дошкольного возраста средствами творческого проекта. Подчеркивается значение природы в воспитании и образовании детей. Проектная деятельность выступает примером инновационного подхода в дошкольном образовании. В качестве иллюстрации представленной модели взаимодействия использован собственный педагогический опыт авторов по реализации творческого проекта для дошкольников. </a:t>
            </a:r>
          </a:p>
        </p:txBody>
      </p:sp>
    </p:spTree>
    <p:extLst>
      <p:ext uri="{BB962C8B-B14F-4D97-AF65-F5344CB8AC3E}">
        <p14:creationId xmlns:p14="http://schemas.microsoft.com/office/powerpoint/2010/main" val="135671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344" y="624110"/>
            <a:ext cx="9895269" cy="158873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	</a:t>
            </a:r>
            <a:r>
              <a:rPr lang="ru-RU" sz="2400" b="1" dirty="0" err="1" smtClean="0"/>
              <a:t>Слепцова</a:t>
            </a:r>
            <a:r>
              <a:rPr lang="ru-RU" sz="2400" b="1" dirty="0" smtClean="0"/>
              <a:t> И.Ф. </a:t>
            </a:r>
            <a:r>
              <a:rPr lang="ru-RU" sz="2400" b="1" i="1" dirty="0" smtClean="0"/>
              <a:t>Проблема </a:t>
            </a:r>
            <a:r>
              <a:rPr lang="ru-RU" sz="2400" b="1" i="1" dirty="0"/>
              <a:t>формирования естественно-научного мышления у детей: предпосылки, содержание, </a:t>
            </a:r>
            <a:r>
              <a:rPr lang="ru-RU" sz="2400" b="1" i="1" dirty="0" smtClean="0"/>
              <a:t>технологии</a:t>
            </a:r>
            <a:r>
              <a:rPr lang="ru-RU" sz="2400" dirty="0" smtClean="0"/>
              <a:t> / И.Ф. </a:t>
            </a:r>
            <a:r>
              <a:rPr lang="ru-RU" sz="2400" dirty="0" err="1" smtClean="0"/>
              <a:t>Слепцова</a:t>
            </a:r>
            <a:r>
              <a:rPr lang="ru-RU" sz="2400" dirty="0" smtClean="0"/>
              <a:t>  // Дошкольное воспитание. – 2025. - № 10. – С. 20 - 21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1288" y="2404872"/>
            <a:ext cx="10561319" cy="3822192"/>
          </a:xfrm>
        </p:spPr>
        <p:txBody>
          <a:bodyPr>
            <a:noAutofit/>
          </a:bodyPr>
          <a:lstStyle/>
          <a:p>
            <a:r>
              <a:rPr lang="ru-RU" sz="2000" dirty="0"/>
              <a:t>Статья посвящена проблеме формирования предпосылок естественно-научного мышления у детей через раскрытие теоретических и практических аспектов. Обосновывается актуальность вопроса, рассматривается определение, сущность и основные линии развития естественно-научного </a:t>
            </a:r>
            <a:r>
              <a:rPr lang="ru-RU" sz="2000" dirty="0" smtClean="0"/>
              <a:t>мышления. </a:t>
            </a:r>
          </a:p>
          <a:p>
            <a:r>
              <a:rPr lang="ru-RU" sz="2000" dirty="0" smtClean="0"/>
              <a:t>Отмечаются </a:t>
            </a:r>
            <a:r>
              <a:rPr lang="ru-RU" sz="2000" dirty="0"/>
              <a:t>особенности образовательного процесса, делается акцент на развитии диалектического мышления у детей с выделением признаков творчества. В качестве инновации представлена технология «пространство детской реализации», или «пространство возможностей», раскрывается проблемный подход в обучении, реактивно-спонтанный тип обучения и партнерская позиция педагога.</a:t>
            </a:r>
          </a:p>
        </p:txBody>
      </p:sp>
    </p:spTree>
    <p:extLst>
      <p:ext uri="{BB962C8B-B14F-4D97-AF65-F5344CB8AC3E}">
        <p14:creationId xmlns:p14="http://schemas.microsoft.com/office/powerpoint/2010/main" val="376240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3079" y="530352"/>
            <a:ext cx="9491473" cy="168249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	Жукова Г.Е. </a:t>
            </a:r>
            <a:r>
              <a:rPr lang="ru-RU" sz="2400" b="1" i="1" dirty="0" smtClean="0"/>
              <a:t>Интегрированный </a:t>
            </a:r>
            <a:r>
              <a:rPr lang="ru-RU" sz="2400" b="1" i="1" dirty="0"/>
              <a:t>подход к организации музыкально-творческой деятельности </a:t>
            </a:r>
            <a:r>
              <a:rPr lang="ru-RU" sz="2400" b="1" i="1" dirty="0" smtClean="0"/>
              <a:t>дошкольников</a:t>
            </a:r>
            <a:r>
              <a:rPr lang="ru-RU" sz="2400" b="1" dirty="0"/>
              <a:t> </a:t>
            </a:r>
            <a:r>
              <a:rPr lang="ru-RU" sz="2400" dirty="0" smtClean="0"/>
              <a:t>/ Г.Е. Жукова  // Дошкольное воспитание. – 2025. </a:t>
            </a:r>
            <a:r>
              <a:rPr lang="ru-RU" sz="2400" dirty="0"/>
              <a:t>– </a:t>
            </a:r>
            <a:r>
              <a:rPr lang="ru-RU" sz="2400" dirty="0" smtClean="0"/>
              <a:t>№ 11. – С. 12 - 14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8176" y="2569464"/>
            <a:ext cx="10314431" cy="2340864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</a:t>
            </a:r>
            <a:r>
              <a:rPr lang="ru-RU" sz="2000" dirty="0"/>
              <a:t>В данной статье рассматривается вопрос организации музыкально-творческой деятельности. В качестве эффективного предлагается интегрированный подход, описываются теоретические обоснования его применения, обозначаются этапы организации.</a:t>
            </a:r>
          </a:p>
          <a:p>
            <a:pPr algn="just"/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8546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794" y="1995055"/>
            <a:ext cx="8915400" cy="37776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 Black" panose="020B0A04020102020204" pitchFamily="34" charset="0"/>
              </a:rPr>
              <a:t>Обучение</a:t>
            </a:r>
          </a:p>
          <a:p>
            <a:pPr marL="0" indent="0" algn="ctr">
              <a:buNone/>
            </a:pP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4" name="Рисунок 3" descr="Обложка журнал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957" y="2807596"/>
            <a:ext cx="2194560" cy="302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Обложка журнал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94" y="2651760"/>
            <a:ext cx="2160598" cy="318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Обложка журна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94" y="1349032"/>
            <a:ext cx="2115514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5564" y="1349032"/>
            <a:ext cx="2002537" cy="293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6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6855" y="640080"/>
            <a:ext cx="9227757" cy="158191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     </a:t>
            </a:r>
            <a:r>
              <a:rPr lang="ru-RU" sz="2400" b="1" dirty="0" err="1" smtClean="0"/>
              <a:t>Графова</a:t>
            </a: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r>
              <a:rPr lang="ru-RU" sz="2400" b="1" dirty="0"/>
              <a:t>О. П.</a:t>
            </a:r>
            <a:br>
              <a:rPr lang="ru-RU" sz="2400" b="1" dirty="0"/>
            </a:br>
            <a:r>
              <a:rPr lang="ru-RU" sz="2400" b="1" i="1" dirty="0"/>
              <a:t>Кейс - средство формирования математической грамотности младших школьников </a:t>
            </a:r>
            <a:r>
              <a:rPr lang="ru-RU" sz="2400" dirty="0"/>
              <a:t>/ О. П. </a:t>
            </a:r>
            <a:r>
              <a:rPr lang="ru-RU" sz="2400" dirty="0" err="1"/>
              <a:t>Графова</a:t>
            </a:r>
            <a:r>
              <a:rPr lang="ru-RU" sz="2400" dirty="0"/>
              <a:t>, </a:t>
            </a:r>
            <a:r>
              <a:rPr lang="ru-RU" sz="2400" dirty="0" smtClean="0"/>
              <a:t>                Н</a:t>
            </a:r>
            <a:r>
              <a:rPr lang="ru-RU" sz="2400" dirty="0"/>
              <a:t>. В. Афонская // Начальная школа. – 2025. – № 5. – С. 49-55.</a:t>
            </a:r>
            <a:br>
              <a:rPr lang="ru-RU" sz="2400" dirty="0"/>
            </a:br>
            <a:r>
              <a:rPr lang="ru-RU" sz="2400" b="1" dirty="0" smtClean="0"/>
              <a:t>	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3976" y="2715768"/>
            <a:ext cx="9410636" cy="319545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    В статье </a:t>
            </a:r>
            <a:r>
              <a:rPr lang="ru-RU" sz="2000" dirty="0"/>
              <a:t>рассматривается кейс как эффективное средство для формирования математической грамотности у младших школьников. Авторы предлагают использовать этот метод для развития у детей практических навыков применения математических знаний в реальных жизненных ситуациях, связывая обучение с практикой</a:t>
            </a:r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816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509" y="624110"/>
            <a:ext cx="9948395" cy="1963642"/>
          </a:xfrm>
        </p:spPr>
        <p:txBody>
          <a:bodyPr>
            <a:normAutofit/>
          </a:bodyPr>
          <a:lstStyle/>
          <a:p>
            <a:r>
              <a:rPr lang="ru-RU" sz="2400" b="1" dirty="0"/>
              <a:t> </a:t>
            </a:r>
            <a:r>
              <a:rPr lang="ru-RU" sz="2400" b="1" dirty="0" smtClean="0"/>
              <a:t>     </a:t>
            </a:r>
            <a:r>
              <a:rPr lang="ru-RU" sz="2400" b="1" dirty="0" smtClean="0"/>
              <a:t>Ивкина </a:t>
            </a:r>
            <a:r>
              <a:rPr lang="ru-RU" sz="2400" b="1" dirty="0"/>
              <a:t>Ю. М</a:t>
            </a:r>
            <a:r>
              <a:rPr lang="ru-RU" sz="2400" dirty="0"/>
              <a:t>. (Оренбургский государственный педагогический университет</a:t>
            </a:r>
            <a:r>
              <a:rPr lang="ru-RU" sz="2400" dirty="0" smtClean="0"/>
              <a:t>).</a:t>
            </a: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b="1" i="1" dirty="0" smtClean="0"/>
              <a:t>Интерактивные </a:t>
            </a:r>
            <a:r>
              <a:rPr lang="ru-RU" sz="2400" b="1" i="1" dirty="0"/>
              <a:t>методы обучения в процессе литературного развития</a:t>
            </a:r>
            <a:r>
              <a:rPr lang="ru-RU" sz="2400" dirty="0"/>
              <a:t> / Ю. М. </a:t>
            </a:r>
            <a:r>
              <a:rPr lang="ru-RU" sz="2400" dirty="0" smtClean="0"/>
              <a:t>Ивкина </a:t>
            </a:r>
            <a:r>
              <a:rPr lang="ru-RU" sz="2400" dirty="0"/>
              <a:t>// Начальная школа. - 2025. - № 7. - С. </a:t>
            </a:r>
            <a:r>
              <a:rPr lang="ru-RU" sz="2400" dirty="0" smtClean="0"/>
              <a:t>57-60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2496" y="2807208"/>
            <a:ext cx="9822116" cy="310401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статье рассматривается </a:t>
            </a:r>
            <a:r>
              <a:rPr lang="ru-RU" sz="2000" dirty="0"/>
              <a:t>одна из актуальных проблем современной школы - необходимость внедрения интерактивных методов обучения, эффективно организующих учебный процесс. Автор отмечает, что организация взаимодействия обучающихся на основе учебного материала становится мощным фактором повышения эффективности учебной деятельности, о чем свидетельствуют примеры использования интерактивных методов при чтении русских народных сказок на уроках литературного чтения.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72016654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2111</TotalTime>
  <Words>1194</Words>
  <Application>Microsoft Office PowerPoint</Application>
  <PresentationFormat>Широкоэкранный</PresentationFormat>
  <Paragraphs>56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Century Gothic</vt:lpstr>
      <vt:lpstr>Wingdings 3</vt:lpstr>
      <vt:lpstr>Легкий дым</vt:lpstr>
      <vt:lpstr>Обзор содержания педагогической прессы</vt:lpstr>
      <vt:lpstr>Презентация PowerPoint</vt:lpstr>
      <vt:lpstr> Слепцова И. Ф. Готовность ребенка к обучению чтению: предпосылки, содержание, технологии / И. Ф. Слепцова // Дошкольное воспитание. - 2025. - N 8. - С. 3 -7 </vt:lpstr>
      <vt:lpstr> Жукова, Г. Е. Творческий проект как средство формирования образа природы у старших дошкольников / Г.Е. Жукова // Дошкольное воспитание. – 2025. - № 9. – С. 12 - 15</vt:lpstr>
      <vt:lpstr> Слепцова И.Ф. Проблема формирования естественно-научного мышления у детей: предпосылки, содержание, технологии / И.Ф. Слепцова  // Дошкольное воспитание. – 2025. - № 10. – С. 20 - 21</vt:lpstr>
      <vt:lpstr> Жукова Г.Е. Интегрированный подход к организации музыкально-творческой деятельности дошкольников / Г.Е. Жукова  // Дошкольное воспитание. – 2025. – № 11. – С. 12 - 14</vt:lpstr>
      <vt:lpstr>Презентация PowerPoint</vt:lpstr>
      <vt:lpstr>     Графова  О. П. Кейс - средство формирования математической грамотности младших школьников / О. П. Графова,                 Н. В. Афонская // Начальная школа. – 2025. – № 5. – С. 49-55.    </vt:lpstr>
      <vt:lpstr>      Ивкина Ю. М. (Оренбургский государственный педагогический университет).    Интерактивные методы обучения в процессе литературного развития / Ю. М. Ивкина // Начальная школа. - 2025. - № 7. - С. 57-60  </vt:lpstr>
      <vt:lpstr>       Фархшатова, И. А. (кандидат психологических наук; доцент; Набережночелнинский государственный педагогический университет).        Современные тенденции гражданско-патриотического воспитания в условиях цифровизации / И. А. Фархшатова. // Начальная школа. - 2025. - № 7. - С. 29-32.</vt:lpstr>
      <vt:lpstr>      Якшина А. Н., Еремеева М.Н. Динамика развития сочинения историй и игры в дошкольном возрасте / А.Н. Яшкина, М.Н. Еремеева  // Современное дошкольное образование. - 2025. - № 5. - С. 30 - 42</vt:lpstr>
      <vt:lpstr>Презентация PowerPoint</vt:lpstr>
      <vt:lpstr> Морозова О.В., Бурмакин В.Ю. Учимся играть в шахматы и формируем предпосылки логического мышления / О.В. Морозова, В.Ю. Бурмакин // Начальная школа. – 2025. № 4. – С. 56 - 62</vt:lpstr>
      <vt:lpstr>      Шумкина, О. Н. (кандидат педагогических наук; доцент; Государственный университет просвещения (Москва).     Экскурсии в системе развития речи младших школьников / О. Н. Шумкина // Начальная школа. - 2025. - № 7. - С. 44-47. </vt:lpstr>
      <vt:lpstr> Моругина В.В., Мяхтенева Е.Д. Развитие фонематических процессов на уроках русского языка / В.В. Моругина, Е.Д. Мяхтенева // Начальная школа. – 2025. - № 8. – С. 37-42</vt:lpstr>
      <vt:lpstr> Т.В. Яськова. Использование средств наглядности на уроках окружающего мира/ Т.В. Яськова // Начальная школа. – 2025. - № 8. – С.  30 - 36</vt:lpstr>
      <vt:lpstr>      Самохвалова И. Ю.  Методические подходы к формированию основ гражданской идентичности / И.Ю. Самохвалова,  О.В. Власкова // Начальная школа. – 2025. - № 9. – С. 7 - 11</vt:lpstr>
      <vt:lpstr>      Бахтина О.В. Текстовая задача — средство формирования исследовательских умений младших школьников / О.В. Бахтина // Начальная школа. – 2025. - № 10. – С. 20 - 23</vt:lpstr>
      <vt:lpstr> Рубашенко, С. А.       Развитие инициатив и интересов младших школьников в системе нестандартных уроков / С. А. Рубашенко, А. П. Лебедева // Начальная школа. – 2025. – № 10. – С. 28–32 .</vt:lpstr>
      <vt:lpstr>Презентация PowerPoint</vt:lpstr>
      <vt:lpstr>   Куликовская Р.Р. , Маштакова Л.Ю.          Глобальное чтение и печатание как вид альтернативной коммуникации для детей с расстройствами аутистического спектра (РАС) / Р.Р. Куликовская , Л.Ю. Маштакова  // Современное дошкольное образование. - 2025. - № 4. - С. 61-74</vt:lpstr>
      <vt:lpstr>  Каширская, О. Т.        Развитие зрительно-моторных координаций у младших школьников / О. Т. Каширская // Начальная школа. - 2025. - № 9. - С. 60-64</vt:lpstr>
      <vt:lpstr>Ли­ха­че­ва, Н. Н.        Фор­ми­ро­ва­ние лек­си­ко-грам­ма­ти­че­ско­го ком­по­нен­та у стар­ших до­школь­ни­ков с недо­раз­ви­ти­ем ре­чи на ма­те­ри­а­ле кра­е­ве­де­ния / Н. Н. Ли­ха­че­ва, Е. Е. Са­ти­сто­ва // На­чаль­ная шко­ла. – 2025. – № 9. – С. 64–67    </vt:lpstr>
      <vt:lpstr> Колмыкова О.В., Лазорик Н.И.       Театральный кружок как средство инклюзивного образования детей  / О. В. Колмыкова, Н.И. Лазорик  // Дошкольное воспитание. - 2025. - № 11. - С. 30- 34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содержания педагогической прессы библиотеки</dc:title>
  <dc:creator>Библиотека</dc:creator>
  <cp:lastModifiedBy>Библиотека</cp:lastModifiedBy>
  <cp:revision>124</cp:revision>
  <dcterms:created xsi:type="dcterms:W3CDTF">2024-10-28T07:09:15Z</dcterms:created>
  <dcterms:modified xsi:type="dcterms:W3CDTF">2025-11-12T07:17:06Z</dcterms:modified>
</cp:coreProperties>
</file>