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401" r:id="rId3"/>
    <p:sldId id="343" r:id="rId4"/>
    <p:sldId id="387" r:id="rId5"/>
    <p:sldId id="388" r:id="rId6"/>
    <p:sldId id="389" r:id="rId7"/>
    <p:sldId id="390" r:id="rId8"/>
    <p:sldId id="391" r:id="rId9"/>
    <p:sldId id="392" r:id="rId10"/>
    <p:sldId id="393" r:id="rId11"/>
    <p:sldId id="394" r:id="rId12"/>
    <p:sldId id="395" r:id="rId13"/>
    <p:sldId id="396" r:id="rId14"/>
    <p:sldId id="397" r:id="rId15"/>
    <p:sldId id="398" r:id="rId16"/>
    <p:sldId id="399" r:id="rId17"/>
    <p:sldId id="400" r:id="rId18"/>
    <p:sldId id="348" r:id="rId19"/>
    <p:sldId id="349" r:id="rId20"/>
    <p:sldId id="350" r:id="rId21"/>
    <p:sldId id="352" r:id="rId22"/>
    <p:sldId id="353" r:id="rId23"/>
    <p:sldId id="354" r:id="rId24"/>
    <p:sldId id="355" r:id="rId2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33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5366D45-D8B0-4E9F-B742-04074BDFD1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0C499-C5BE-4925-BD70-2D73CF2DE6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FC691-0D02-4E1F-A264-810A27F7A6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1A110E9-5911-41D9-A511-8181668380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E05E1-67F1-4CF6-8DE4-D2CE3359D6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D10F0-B373-4BA7-92E9-63A432E397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A165C-2D9D-4A65-9B11-CA07921CFB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C70FF-1CA3-4E05-AD5D-504F1EDA8F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C77B9-7306-4162-BDF8-BAE67A8F65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E8DC3-2C86-4735-BF28-56FE307514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2A32F-70BB-4A53-984F-F51AEFCE19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20DDE-0F85-4A1A-B05A-E53DD10B3D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D178AD-0EFB-4471-9687-114C3BB2AF4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handmadeidea.com.ua/" TargetMode="External"/><Relationship Id="rId2" Type="http://schemas.openxmlformats.org/officeDocument/2006/relationships/hyperlink" Target="http://planetaorigami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omans-hobby.ru/page/1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g-big.ru/854?link_url=http://podarokhandmade.ru" TargetMode="External"/><Relationship Id="rId2" Type="http://schemas.openxmlformats.org/officeDocument/2006/relationships/hyperlink" Target="http://more-idey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ke-self.net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5400" b="1"/>
              <a:t>Дизайн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886200"/>
            <a:ext cx="8893175" cy="1752600"/>
          </a:xfrm>
        </p:spPr>
        <p:txBody>
          <a:bodyPr/>
          <a:lstStyle/>
          <a:p>
            <a:r>
              <a:rPr lang="ru-RU" sz="3600" dirty="0">
                <a:solidFill>
                  <a:srgbClr val="CC0000"/>
                </a:solidFill>
              </a:rPr>
              <a:t>Создание привлекательной среды обитания своими руками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Техника Оригами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2579" name="Picture 3" descr="20160315_152158_resized_cr"/>
          <p:cNvPicPr>
            <a:picLocks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8313" y="333375"/>
            <a:ext cx="3894137" cy="5400675"/>
          </a:xfrm>
          <a:noFill/>
          <a:ln/>
        </p:spPr>
      </p:pic>
      <p:pic>
        <p:nvPicPr>
          <p:cNvPr id="152580" name="Picture 4" descr="20160315_152203_resized_cr"/>
          <p:cNvPicPr>
            <a:picLocks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787900" y="404813"/>
            <a:ext cx="3717925" cy="532923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5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20160315_152233_resized_cr"/>
          <p:cNvPicPr>
            <a:picLocks noChangeAspect="1" noChangeArrowheads="1"/>
          </p:cNvPicPr>
          <p:nvPr>
            <p:ph sz="quarter" idx="3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443663" y="2708275"/>
            <a:ext cx="2363787" cy="3313113"/>
          </a:xfrm>
          <a:noFill/>
          <a:ln/>
        </p:spPr>
      </p:pic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03" name="Picture 3" descr="20160315_152209_resized_cr"/>
          <p:cNvPicPr>
            <a:picLocks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79388" y="908050"/>
            <a:ext cx="4065587" cy="5257800"/>
          </a:xfrm>
          <a:noFill/>
          <a:ln/>
        </p:spPr>
      </p:pic>
      <p:pic>
        <p:nvPicPr>
          <p:cNvPr id="153604" name="Picture 4" descr="20160315_152227_resized_cr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3278188" y="333375"/>
            <a:ext cx="3478212" cy="46799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Информация на электронных носителях (</a:t>
            </a:r>
            <a:r>
              <a:rPr lang="en-US" sz="4000"/>
              <a:t>CD</a:t>
            </a:r>
            <a:r>
              <a:rPr lang="ru-RU" sz="4000"/>
              <a:t>)</a:t>
            </a:r>
          </a:p>
        </p:txBody>
      </p:sp>
      <p:pic>
        <p:nvPicPr>
          <p:cNvPr id="154627" name="Picture 3" descr="20160315_152326_resized_cr"/>
          <p:cNvPicPr>
            <a:picLocks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50825" y="1773238"/>
            <a:ext cx="8893175" cy="4144962"/>
          </a:xfrm>
          <a:noFill/>
          <a:ln/>
        </p:spPr>
      </p:pic>
      <p:pic>
        <p:nvPicPr>
          <p:cNvPr id="154628" name="Picture 4" descr="20160315_152335_resized_cr"/>
          <p:cNvPicPr>
            <a:picLocks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3132138" y="2852738"/>
            <a:ext cx="4038600" cy="37782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Художественная роспись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6675" name="Picture 3" descr="20160315_151954_resized_cr"/>
          <p:cNvPicPr>
            <a:picLocks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11188" y="404813"/>
            <a:ext cx="4330700" cy="4865687"/>
          </a:xfrm>
          <a:noFill/>
          <a:ln/>
        </p:spPr>
      </p:pic>
      <p:pic>
        <p:nvPicPr>
          <p:cNvPr id="156676" name="Picture 4" descr="20160315_152045_resized_cr"/>
          <p:cNvPicPr>
            <a:picLocks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076825" y="620713"/>
            <a:ext cx="3797300" cy="47942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Игрушки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5" name="Picture 5" descr="20160315_152129_resized_cr"/>
          <p:cNvPicPr>
            <a:picLocks noChangeAspect="1" noChangeArrowheads="1"/>
          </p:cNvPicPr>
          <p:nvPr>
            <p:ph sz="quarter" idx="3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969000" y="1628775"/>
            <a:ext cx="3175000" cy="4527550"/>
          </a:xfrm>
          <a:noFill/>
          <a:ln/>
        </p:spPr>
      </p:pic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8723" name="Picture 3" descr="20160315_151934_resized_cr"/>
          <p:cNvPicPr>
            <a:picLocks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250825" y="1341438"/>
            <a:ext cx="3130550" cy="4530725"/>
          </a:xfrm>
          <a:noFill/>
          <a:ln/>
        </p:spPr>
      </p:pic>
      <p:pic>
        <p:nvPicPr>
          <p:cNvPr id="158724" name="Picture 4" descr="20160315_152120_resized_cr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2555875" y="404813"/>
            <a:ext cx="3657600" cy="54006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Полезные сайты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2163" y="260350"/>
            <a:ext cx="8351837" cy="65976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>
                <a:sym typeface="Wingdings 2" pitchFamily="18" charset="2"/>
              </a:rPr>
              <a:t></a:t>
            </a:r>
            <a:r>
              <a:rPr lang="ru-RU" sz="2000"/>
              <a:t> </a:t>
            </a:r>
            <a:r>
              <a:rPr lang="ru-RU" sz="2400">
                <a:hlinkClick r:id="rId2"/>
              </a:rPr>
              <a:t>http://planetaorigami.ru</a:t>
            </a:r>
            <a:endParaRPr lang="ru-RU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       Этот сайт полностью посвящен японскому искусству оригами. Здесь вы можете найти интересные схемы разного уровня сложности, видео и уроки по бумажному и модульному оригами. </a:t>
            </a:r>
            <a:br>
              <a:rPr lang="ru-RU" sz="2400"/>
            </a:br>
            <a:endParaRPr lang="ru-RU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sym typeface="Wingdings 2" pitchFamily="18" charset="2"/>
              </a:rPr>
              <a:t>	</a:t>
            </a:r>
            <a:r>
              <a:rPr lang="ru-RU" sz="2400">
                <a:sym typeface="Wingdings 2" pitchFamily="18" charset="2"/>
                <a:hlinkClick r:id="rId3"/>
              </a:rPr>
              <a:t>http://handmadeidea.com.ua</a:t>
            </a:r>
            <a:endParaRPr lang="ru-RU" sz="2400">
              <a:sym typeface="Wingdings 2" pitchFamily="18" charset="2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400">
                <a:sym typeface="Wingdings 2" pitchFamily="18" charset="2"/>
              </a:rPr>
              <a:t>		Handmade Idea представляет собой блог-обзор, посвященный идеям для дома и дачи, дизайна и декора интерьеров, поделок и переделок своими руками. </a:t>
            </a:r>
          </a:p>
          <a:p>
            <a:pPr>
              <a:lnSpc>
                <a:spcPct val="80000"/>
              </a:lnSpc>
              <a:buFont typeface="Wingdings 2" pitchFamily="18" charset="2"/>
              <a:buChar char="­"/>
            </a:pPr>
            <a:r>
              <a:rPr lang="ru-RU" sz="2400">
                <a:hlinkClick r:id="rId4"/>
              </a:rPr>
              <a:t>http://womans-hobby.ru/page/10/</a:t>
            </a:r>
            <a:r>
              <a:rPr lang="ru-RU" sz="240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      	Сайт о хенд мейде во всех его проявлениях: лепка, флористика, шитье, бисероплетение и всевозможные поделки своими руками.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Оформление интерьера квартиры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496300" cy="7056437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Char char="­"/>
            </a:pPr>
            <a:r>
              <a:rPr lang="ru-RU" sz="2400">
                <a:hlinkClick r:id="rId2"/>
              </a:rPr>
              <a:t>http://more-idey.ru</a:t>
            </a:r>
            <a:endParaRPr lang="ru-RU" sz="240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400"/>
              <a:t>       	 На сайте вы сможете найти уникальные мастер-классы и коллекции идей, а также набраться вдохновения, разглядывая работы признанных мастеров. Кроме того, вы сами можете стать одним из авторов и добавить на сайт результаты своих трудов. </a:t>
            </a:r>
            <a:br>
              <a:rPr lang="ru-RU" sz="2400"/>
            </a:br>
            <a:r>
              <a:rPr lang="ru-RU" sz="2400">
                <a:sym typeface="Wingdings 2" pitchFamily="18" charset="2"/>
                <a:hlinkClick r:id="rId3"/>
              </a:rPr>
              <a:t>http://www.big-big.ru/854?link_url=http://podarokhand made.ru</a:t>
            </a:r>
            <a:endParaRPr lang="ru-RU" sz="2400">
              <a:sym typeface="Wingdings 2" pitchFamily="18" charset="2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400">
                <a:sym typeface="Wingdings 2" pitchFamily="18" charset="2"/>
              </a:rPr>
              <a:t>	        Узнать, как выбрать подарок, как его упаковать, или найти отличную идею для подарка своими руками можно на этом сайте </a:t>
            </a:r>
          </a:p>
          <a:p>
            <a:pPr>
              <a:lnSpc>
                <a:spcPct val="80000"/>
              </a:lnSpc>
              <a:buFont typeface="Wingdings 2" pitchFamily="18" charset="2"/>
              <a:buChar char="­"/>
            </a:pPr>
            <a:r>
              <a:rPr lang="ru-RU" sz="2400">
                <a:sym typeface="Wingdings 2" pitchFamily="18" charset="2"/>
                <a:hlinkClick r:id="rId4"/>
              </a:rPr>
              <a:t>http://make-self.net</a:t>
            </a:r>
            <a:endParaRPr lang="ru-RU" sz="2400">
              <a:sym typeface="Wingdings 2" pitchFamily="18" charset="2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400"/>
              <a:t>		Этот ресурс посвящен всем, кто любит делать что-то своими руками. Здесь можно найти оригинальные идеи поделок, которые либо просто радуют глаз своей красотой, либо отличаются практичностью. Более того, имеется специальный раздел для любителей готовить еду. </a:t>
            </a:r>
            <a:br>
              <a:rPr lang="ru-RU" sz="2400"/>
            </a:br>
            <a:r>
              <a:rPr lang="ru-RU" sz="2000"/>
              <a:t/>
            </a:r>
            <a:br>
              <a:rPr lang="ru-RU" sz="2000"/>
            </a:b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/>
              <a:t>Фильмы  посвященные авторам и  дизайну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333375"/>
            <a:ext cx="8281987" cy="6524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>
                <a:solidFill>
                  <a:srgbClr val="CC00FF"/>
                </a:solidFill>
              </a:rPr>
              <a:t>Гельветика </a:t>
            </a:r>
            <a:r>
              <a:rPr lang="ru-RU" sz="2400">
                <a:solidFill>
                  <a:srgbClr val="CC00FF"/>
                </a:solidFill>
              </a:rPr>
              <a:t>Helvetica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    Фильм о типографике, графическом дизайне и визуальной культуре в целом. Сквозь призму распространения одного шрифта в фильме рассматривается общий вопрос о том, как шрифт влияет на нашу жизнь. </a:t>
            </a:r>
            <a:br>
              <a:rPr lang="ru-RU" sz="2400"/>
            </a:br>
            <a:endParaRPr lang="ru-RU" sz="2400"/>
          </a:p>
          <a:p>
            <a:pPr>
              <a:lnSpc>
                <a:spcPct val="80000"/>
              </a:lnSpc>
            </a:pPr>
            <a:r>
              <a:rPr lang="ru-RU" sz="2400" b="1">
                <a:solidFill>
                  <a:srgbClr val="CC00FF"/>
                </a:solidFill>
                <a:sym typeface="Wingdings 2" pitchFamily="18" charset="2"/>
              </a:rPr>
              <a:t>Чистые линии, открытые пространства </a:t>
            </a:r>
            <a:r>
              <a:rPr lang="ru-RU" sz="2400">
                <a:solidFill>
                  <a:srgbClr val="CC00FF"/>
                </a:solidFill>
                <a:sym typeface="Wingdings 2" pitchFamily="18" charset="2"/>
              </a:rPr>
              <a:t>Clean Lines, Open Spaces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sym typeface="Wingdings 2" pitchFamily="18" charset="2"/>
              </a:rPr>
              <a:t>	Документальный фильм описывает результат строительного бума в США после Второй мировой войны. Здесь подробно объясняется, почему современный дизайн середины столетия, считаясь холодным и непривлекательным, стал побочным продуктом послевоенного оптимизма и отражал преданность нации к построению нового будущего. </a:t>
            </a:r>
            <a:br>
              <a:rPr lang="ru-RU" sz="2400">
                <a:sym typeface="Wingdings 2" pitchFamily="18" charset="2"/>
              </a:rPr>
            </a:br>
            <a:endParaRPr lang="ru-RU" sz="2400">
              <a:sym typeface="Wingdings 2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351837" cy="61198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solidFill>
                  <a:srgbClr val="CC00FF"/>
                </a:solidFill>
                <a:sym typeface="Wingdings 2" pitchFamily="18" charset="2"/>
              </a:rPr>
              <a:t> 	</a:t>
            </a:r>
            <a:r>
              <a:rPr lang="ru-RU" sz="2400" b="1">
                <a:solidFill>
                  <a:srgbClr val="CC00FF"/>
                </a:solidFill>
                <a:sym typeface="Wingdings 2" pitchFamily="18" charset="2"/>
              </a:rPr>
              <a:t>Про современный российский дизайн </a:t>
            </a:r>
            <a:r>
              <a:rPr lang="ru-RU" sz="2400">
                <a:solidFill>
                  <a:srgbClr val="CC00FF"/>
                </a:solidFill>
                <a:sym typeface="Wingdings 2" pitchFamily="18" charset="2"/>
              </a:rPr>
              <a:t>The Modern Russian Design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solidFill>
                  <a:srgbClr val="CC00FF"/>
                </a:solidFill>
                <a:sym typeface="Wingdings 2" pitchFamily="18" charset="2"/>
              </a:rPr>
              <a:t>	</a:t>
            </a:r>
            <a:r>
              <a:rPr lang="ru-RU" sz="2400">
                <a:sym typeface="Wingdings 2" pitchFamily="18" charset="2"/>
              </a:rPr>
              <a:t>Фильм Сергея Шановича — первая попытка в России систематизировать опыт работы советских и российских дизайнеров в формате документального фильма. Первый из четырех фильмов проекта «The Modern Russian Design» посвящен графическому дизайну и знакомит нас более чем с 60 спикерами: от мастеров промышленного дизайна в СССР до успешных современных дизайнеров. </a:t>
            </a:r>
            <a:br>
              <a:rPr lang="ru-RU" sz="2400">
                <a:sym typeface="Wingdings 2" pitchFamily="18" charset="2"/>
              </a:rPr>
            </a:br>
            <a:endParaRPr lang="ru-RU" sz="2400">
              <a:sym typeface="Wingdings 2" pitchFamily="18" charset="2"/>
            </a:endParaRPr>
          </a:p>
          <a:p>
            <a:pPr>
              <a:lnSpc>
                <a:spcPct val="80000"/>
              </a:lnSpc>
            </a:pPr>
            <a:r>
              <a:rPr lang="ru-RU" sz="2400" b="1">
                <a:solidFill>
                  <a:srgbClr val="CC00FF"/>
                </a:solidFill>
                <a:sym typeface="Wingdings 2" pitchFamily="18" charset="2"/>
              </a:rPr>
              <a:t>Нация хэндмейда </a:t>
            </a:r>
            <a:r>
              <a:rPr lang="ru-RU" sz="2400">
                <a:solidFill>
                  <a:srgbClr val="CC00FF"/>
                </a:solidFill>
                <a:sym typeface="Wingdings 2" pitchFamily="18" charset="2"/>
              </a:rPr>
              <a:t>Handmade Nation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sym typeface="Wingdings 2" pitchFamily="18" charset="2"/>
              </a:rPr>
              <a:t>	В 2006 году независимый художник и режиссер Фэйт Левин проделала путешествие в несколько тысяч километров, чтобы снять фильм о возрождении ручной работы в области дизайна и прикладного искусства. </a:t>
            </a:r>
            <a:br>
              <a:rPr lang="ru-RU" sz="2400">
                <a:sym typeface="Wingdings 2" pitchFamily="18" charset="2"/>
              </a:rPr>
            </a:br>
            <a:r>
              <a:rPr lang="ru-RU" sz="2400">
                <a:sym typeface="Wingdings 2" pitchFamily="18" charset="2"/>
              </a:rPr>
              <a:t/>
            </a:r>
            <a:br>
              <a:rPr lang="ru-RU" sz="2400">
                <a:sym typeface="Wingdings 2" pitchFamily="18" charset="2"/>
              </a:rPr>
            </a:br>
            <a:endParaRPr lang="ru-RU" sz="2400">
              <a:solidFill>
                <a:srgbClr val="CC00FF"/>
              </a:solidFill>
              <a:sym typeface="Wingdings 2" pitchFamily="18" charset="2"/>
            </a:endParaRPr>
          </a:p>
          <a:p>
            <a:pPr>
              <a:lnSpc>
                <a:spcPct val="80000"/>
              </a:lnSpc>
            </a:pPr>
            <a:endParaRPr lang="ru-RU" sz="2400">
              <a:solidFill>
                <a:srgbClr val="CC00FF"/>
              </a:solidFill>
              <a:sym typeface="Wingdings 2" pitchFamily="18" charset="2"/>
            </a:endParaRPr>
          </a:p>
          <a:p>
            <a:pPr>
              <a:lnSpc>
                <a:spcPct val="80000"/>
              </a:lnSpc>
            </a:pPr>
            <a:endParaRPr lang="ru-RU" sz="2400">
              <a:solidFill>
                <a:srgbClr val="CC00FF"/>
              </a:solidFill>
              <a:sym typeface="Wingdings 2" pitchFamily="18" charset="2"/>
            </a:endParaRPr>
          </a:p>
          <a:p>
            <a:pPr>
              <a:lnSpc>
                <a:spcPct val="80000"/>
              </a:lnSpc>
            </a:pPr>
            <a:endParaRPr lang="ru-RU" sz="2400">
              <a:solidFill>
                <a:srgbClr val="CC00FF"/>
              </a:solidFill>
              <a:sym typeface="Wingdings 2" pitchFamily="18" charset="2"/>
            </a:endParaRPr>
          </a:p>
          <a:p>
            <a:pPr>
              <a:lnSpc>
                <a:spcPct val="80000"/>
              </a:lnSpc>
            </a:pPr>
            <a:endParaRPr lang="ru-RU" sz="2400">
              <a:solidFill>
                <a:srgbClr val="CC00FF"/>
              </a:solidFill>
              <a:sym typeface="Wingdings 2" pitchFamily="18" charset="2"/>
            </a:endParaRPr>
          </a:p>
          <a:p>
            <a:pPr>
              <a:lnSpc>
                <a:spcPct val="80000"/>
              </a:lnSpc>
            </a:pPr>
            <a:endParaRPr lang="ru-RU" sz="2400">
              <a:sym typeface="Wingdings 2" pitchFamily="18" charset="2"/>
            </a:endParaRPr>
          </a:p>
          <a:p>
            <a:pPr>
              <a:lnSpc>
                <a:spcPct val="80000"/>
              </a:lnSpc>
            </a:pPr>
            <a:r>
              <a:rPr lang="ru-RU" sz="800">
                <a:sym typeface="Wingdings 2" pitchFamily="18" charset="2"/>
              </a:rPr>
              <a:t/>
            </a:r>
            <a:br>
              <a:rPr lang="ru-RU" sz="800">
                <a:sym typeface="Wingdings 2" pitchFamily="18" charset="2"/>
              </a:rPr>
            </a:br>
            <a:r>
              <a:rPr lang="ru-RU" sz="800">
                <a:sym typeface="Wingdings 2" pitchFamily="18" charset="2"/>
              </a:rPr>
              <a:t/>
            </a:r>
            <a:br>
              <a:rPr lang="ru-RU" sz="800">
                <a:sym typeface="Wingdings 2" pitchFamily="18" charset="2"/>
              </a:rPr>
            </a:br>
            <a:r>
              <a:rPr lang="ru-RU" sz="800">
                <a:sym typeface="Wingdings 2" pitchFamily="18" charset="2"/>
              </a:rPr>
              <a:t/>
            </a:r>
            <a:br>
              <a:rPr lang="ru-RU" sz="800">
                <a:sym typeface="Wingdings 2" pitchFamily="18" charset="2"/>
              </a:rPr>
            </a:br>
            <a:r>
              <a:rPr lang="ru-RU" sz="800">
                <a:sym typeface="Wingdings 2" pitchFamily="18" charset="2"/>
              </a:rPr>
              <a:t/>
            </a:r>
            <a:br>
              <a:rPr lang="ru-RU" sz="800">
                <a:sym typeface="Wingdings 2" pitchFamily="18" charset="2"/>
              </a:rPr>
            </a:br>
            <a:r>
              <a:rPr lang="ru-RU" sz="800">
                <a:sym typeface="Wingdings 2" pitchFamily="18" charset="2"/>
              </a:rPr>
              <a:t/>
            </a:r>
            <a:br>
              <a:rPr lang="ru-RU" sz="800">
                <a:sym typeface="Wingdings 2" pitchFamily="18" charset="2"/>
              </a:rPr>
            </a:br>
            <a:r>
              <a:rPr lang="ru-RU" sz="800">
                <a:sym typeface="Wingdings 2" pitchFamily="18" charset="2"/>
              </a:rPr>
              <a:t/>
            </a:r>
            <a:br>
              <a:rPr lang="ru-RU" sz="800">
                <a:sym typeface="Wingdings 2" pitchFamily="18" charset="2"/>
              </a:rPr>
            </a:br>
            <a:r>
              <a:rPr lang="ru-RU" sz="800"/>
              <a:t/>
            </a:r>
            <a:br>
              <a:rPr lang="ru-RU" sz="800"/>
            </a:br>
            <a:endParaRPr lang="ru-RU" sz="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800"/>
              <a:t/>
            </a:r>
            <a:br>
              <a:rPr lang="ru-RU" sz="800"/>
            </a:b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620713"/>
            <a:ext cx="7770812" cy="5297487"/>
          </a:xfrm>
        </p:spPr>
        <p:txBody>
          <a:bodyPr/>
          <a:lstStyle/>
          <a:p>
            <a:r>
              <a:rPr lang="ru-RU" sz="2400" b="1">
                <a:solidFill>
                  <a:srgbClr val="CC00FF"/>
                </a:solidFill>
              </a:rPr>
              <a:t>Овеществление </a:t>
            </a:r>
            <a:r>
              <a:rPr lang="ru-RU" sz="2400">
                <a:solidFill>
                  <a:srgbClr val="CC00FF"/>
                </a:solidFill>
              </a:rPr>
              <a:t>Objectified</a:t>
            </a:r>
          </a:p>
          <a:p>
            <a:pPr>
              <a:buFont typeface="Wingdings" pitchFamily="2" charset="2"/>
              <a:buNone/>
            </a:pPr>
            <a:r>
              <a:rPr lang="ru-RU" sz="2800">
                <a:solidFill>
                  <a:srgbClr val="CC00FF"/>
                </a:solidFill>
              </a:rPr>
              <a:t>	</a:t>
            </a:r>
            <a:r>
              <a:rPr lang="ru-RU" sz="2400"/>
              <a:t>Фильм о наших сложных взаимоотношениях с вещами массового производства и, соответственно, с дизайнерами этих вещей. Это взгляд на творческую работу, стоящую за каждой вещью — от зубной щетки до техники. Это фильм о дизайнерах, которые переосмысливают, переоценивают и переизобретают наше рукотворное окружение каждый день. </a:t>
            </a:r>
            <a:br>
              <a:rPr lang="ru-RU" sz="2400"/>
            </a:br>
            <a:r>
              <a:rPr lang="ru-RU" sz="2800"/>
              <a:t/>
            </a:r>
            <a:br>
              <a:rPr lang="ru-RU" sz="2800"/>
            </a:br>
            <a:r>
              <a:rPr lang="ru-RU" sz="2800"/>
              <a:t/>
            </a:r>
            <a:br>
              <a:rPr lang="ru-RU" sz="2800"/>
            </a:br>
            <a:endParaRPr lang="ru-RU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6260" name="Picture 4" descr="20160315_151753_resized_cr"/>
          <p:cNvPicPr>
            <a:picLocks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79388" y="188913"/>
            <a:ext cx="3040062" cy="5113337"/>
          </a:xfrm>
          <a:noFill/>
          <a:ln/>
        </p:spPr>
      </p:pic>
      <p:pic>
        <p:nvPicPr>
          <p:cNvPr id="96263" name="Picture 7" descr="20160328_150419_resized_cr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3203575" y="908050"/>
            <a:ext cx="2830513" cy="4392613"/>
          </a:xfrm>
          <a:noFill/>
          <a:ln/>
        </p:spPr>
      </p:pic>
      <p:pic>
        <p:nvPicPr>
          <p:cNvPr id="96266" name="Picture 10" descr="20160328_150436_resized_cr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5930900" y="1989138"/>
            <a:ext cx="3213100" cy="46085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Работа с разными материалами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6435" name="Picture 3" descr="20160315_151743_resized_cr"/>
          <p:cNvPicPr>
            <a:picLocks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8313" y="188913"/>
            <a:ext cx="3786187" cy="5848350"/>
          </a:xfrm>
          <a:noFill/>
          <a:ln/>
        </p:spPr>
      </p:pic>
      <p:pic>
        <p:nvPicPr>
          <p:cNvPr id="146436" name="Picture 4" descr="20160315_151807_resized_cr"/>
          <p:cNvPicPr>
            <a:picLocks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500563" y="333375"/>
            <a:ext cx="4365625" cy="57594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7459" name="Picture 3" descr="20160315_151917_resized_cr"/>
          <p:cNvPicPr>
            <a:picLocks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148263" y="333375"/>
            <a:ext cx="3709987" cy="5903913"/>
          </a:xfrm>
          <a:noFill/>
          <a:ln/>
        </p:spPr>
      </p:pic>
      <p:pic>
        <p:nvPicPr>
          <p:cNvPr id="147460" name="Picture 4" descr="20160315_152009_resized_cr"/>
          <p:cNvPicPr>
            <a:picLocks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323850" y="333375"/>
            <a:ext cx="4525963" cy="58324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8483" name="Picture 3" descr="20160315_152058_resized_cr"/>
          <p:cNvPicPr>
            <a:picLocks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181225" y="260350"/>
            <a:ext cx="4162425" cy="60483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84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84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 бумагой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0531" name="Picture 3" descr="20160315_151835_resized_cr"/>
          <p:cNvPicPr>
            <a:picLocks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50825" y="260350"/>
            <a:ext cx="4256088" cy="5616575"/>
          </a:xfrm>
          <a:noFill/>
          <a:ln/>
        </p:spPr>
      </p:pic>
      <p:pic>
        <p:nvPicPr>
          <p:cNvPr id="150532" name="Picture 4" descr="20160315_151847_resized_cr"/>
          <p:cNvPicPr>
            <a:picLocks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716463" y="404813"/>
            <a:ext cx="4090987" cy="532923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370</TotalTime>
  <Words>62</Words>
  <Application>Microsoft PowerPoint</Application>
  <PresentationFormat>Экран (4:3)</PresentationFormat>
  <Paragraphs>39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Tahoma</vt:lpstr>
      <vt:lpstr>Wingdings</vt:lpstr>
      <vt:lpstr>Wingdings 2</vt:lpstr>
      <vt:lpstr>Палитра</vt:lpstr>
      <vt:lpstr>Дизайн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Информация на электронных носителях (CD)</vt:lpstr>
      <vt:lpstr>Слайд 14</vt:lpstr>
      <vt:lpstr>Слайд 15</vt:lpstr>
      <vt:lpstr>Слайд 16</vt:lpstr>
      <vt:lpstr>Слайд 17</vt:lpstr>
      <vt:lpstr>Полезные сайты</vt:lpstr>
      <vt:lpstr>Слайд 19</vt:lpstr>
      <vt:lpstr>Слайд 20</vt:lpstr>
      <vt:lpstr>Фильмы  посвященные авторам и  дизайну</vt:lpstr>
      <vt:lpstr>Слайд 22</vt:lpstr>
      <vt:lpstr>Слайд 23</vt:lpstr>
      <vt:lpstr>Слайд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Дизайн интерьера</dc:title>
  <dc:creator>1</dc:creator>
  <cp:lastModifiedBy>Иванова</cp:lastModifiedBy>
  <cp:revision>52</cp:revision>
  <dcterms:created xsi:type="dcterms:W3CDTF">2016-03-22T09:16:41Z</dcterms:created>
  <dcterms:modified xsi:type="dcterms:W3CDTF">2016-05-01T06:49:15Z</dcterms:modified>
</cp:coreProperties>
</file>