
<file path=[Content_Types].xml><?xml version="1.0" encoding="utf-8"?>
<Types xmlns="http://schemas.openxmlformats.org/package/2006/content-types"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theme/theme1.xml" ContentType="application/vnd.openxmlformats-officedocument.them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12192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730B6198-E66E-596B-B222-260E83BC5F98}">
  <a:tblStyle styleId="{730B6198-E66E-596B-B222-260E83BC5F98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CB81129-4A7C-480D-835C-5D6AA79DF65B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07079E6-46B2-4EA1-A3EA-AA55D4B4F1E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CB81129-4A7C-480D-835C-5D6AA79DF65B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07079E6-46B2-4EA1-A3EA-AA55D4B4F1E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CB81129-4A7C-480D-835C-5D6AA79DF65B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07079E6-46B2-4EA1-A3EA-AA55D4B4F1E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CB81129-4A7C-480D-835C-5D6AA79DF65B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07079E6-46B2-4EA1-A3EA-AA55D4B4F1E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CB81129-4A7C-480D-835C-5D6AA79DF65B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07079E6-46B2-4EA1-A3EA-AA55D4B4F1E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CB81129-4A7C-480D-835C-5D6AA79DF65B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07079E6-46B2-4EA1-A3EA-AA55D4B4F1E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CB81129-4A7C-480D-835C-5D6AA79DF65B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07079E6-46B2-4EA1-A3EA-AA55D4B4F1E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CB81129-4A7C-480D-835C-5D6AA79DF65B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07079E6-46B2-4EA1-A3EA-AA55D4B4F1E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CB81129-4A7C-480D-835C-5D6AA79DF65B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07079E6-46B2-4EA1-A3EA-AA55D4B4F1E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CB81129-4A7C-480D-835C-5D6AA79DF65B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07079E6-46B2-4EA1-A3EA-AA55D4B4F1E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CB81129-4A7C-480D-835C-5D6AA79DF65B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07079E6-46B2-4EA1-A3EA-AA55D4B4F1E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B81129-4A7C-480D-835C-5D6AA79DF65B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7079E6-46B2-4EA1-A3EA-AA55D4B4F1E4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 hidden="0"/>
          <p:cNvSpPr/>
          <p:nvPr isPhoto="0" userDrawn="0"/>
        </p:nvSpPr>
        <p:spPr bwMode="auto">
          <a:xfrm flipV="1">
            <a:off x="1" y="-5"/>
            <a:ext cx="1893454" cy="6857999"/>
          </a:xfrm>
          <a:prstGeom prst="rect">
            <a:avLst/>
          </a:prstGeom>
          <a:solidFill>
            <a:srgbClr val="15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1" hidden="0"/>
          <p:cNvSpPr>
            <a:spLocks noAdjustHandles="0" noChangeArrowheads="0"/>
          </p:cNvSpPr>
          <p:nvPr isPhoto="0" userDrawn="0"/>
        </p:nvSpPr>
        <p:spPr bwMode="auto">
          <a:xfrm>
            <a:off x="1893455" y="207616"/>
            <a:ext cx="10020299" cy="63976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700" b="1">
                <a:solidFill>
                  <a:srgbClr val="155283"/>
                </a:solidFill>
                <a:latin typeface="Verdana"/>
                <a:ea typeface="Verdana"/>
              </a:rPr>
              <a:t>Заседание руководителей студенческих научных обществ профессиональных образовательных организаций Смоленской области </a:t>
            </a:r>
            <a:endParaRPr lang="ru-RU" sz="1700">
              <a:solidFill>
                <a:srgbClr val="155283"/>
              </a:solidFill>
              <a:latin typeface="Verdana"/>
              <a:ea typeface="Verdana"/>
            </a:endParaRPr>
          </a:p>
        </p:txBody>
      </p:sp>
      <p:pic>
        <p:nvPicPr>
          <p:cNvPr id="6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61322" y="392098"/>
            <a:ext cx="1170812" cy="1337702"/>
          </a:xfrm>
          <a:prstGeom prst="rect">
            <a:avLst/>
          </a:prstGeom>
        </p:spPr>
      </p:pic>
      <p:sp>
        <p:nvSpPr>
          <p:cNvPr id="7" name="Заголовок 1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2448788" y="1609727"/>
            <a:ext cx="9438873" cy="4767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>
                <a:solidFill>
                  <a:srgbClr val="155283"/>
                </a:solidFill>
                <a:latin typeface="Verdana"/>
                <a:ea typeface="Verdana"/>
              </a:rPr>
              <a:t>"Проектная деятельность студентов как эффективная практика участия в научно-исследовательской деятельности"</a:t>
            </a:r>
            <a:endParaRPr lang="ru-RU" sz="4000" b="1">
              <a:solidFill>
                <a:srgbClr val="155283"/>
              </a:solidFill>
              <a:latin typeface="Verdana"/>
              <a:ea typeface="Verdana"/>
            </a:endParaRPr>
          </a:p>
          <a:p>
            <a:pPr>
              <a:defRPr/>
            </a:pPr>
            <a:endParaRPr lang="ru-RU" sz="4000">
              <a:solidFill>
                <a:srgbClr val="155283"/>
              </a:solidFill>
              <a:latin typeface="Verdana"/>
              <a:ea typeface="Verdana"/>
            </a:endParaRPr>
          </a:p>
          <a:p>
            <a:pPr>
              <a:defRPr/>
            </a:pPr>
            <a:r>
              <a:rPr lang="ru-RU" sz="2400">
                <a:solidFill>
                  <a:srgbClr val="155283"/>
                </a:solidFill>
                <a:latin typeface="Verdana"/>
                <a:ea typeface="Verdana"/>
              </a:rPr>
              <a:t>Докладчик: Самуйлова Елена Валерьевна, преподаватель ОГБПОУ СмолАПО</a:t>
            </a:r>
            <a:endParaRPr sz="2400">
              <a:solidFill>
                <a:srgbClr val="155283"/>
              </a:solidFill>
              <a:latin typeface="Verdana"/>
              <a:ea typeface="Verdana"/>
            </a:endParaRPr>
          </a:p>
        </p:txBody>
      </p:sp>
      <p:sp>
        <p:nvSpPr>
          <p:cNvPr id="8" name="Прямоугольник 1" hidden="0"/>
          <p:cNvSpPr/>
          <p:nvPr isPhoto="0" userDrawn="0"/>
        </p:nvSpPr>
        <p:spPr bwMode="auto">
          <a:xfrm>
            <a:off x="5029200" y="6392487"/>
            <a:ext cx="4006733" cy="349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>
                <a:solidFill>
                  <a:srgbClr val="155283"/>
                </a:solidFill>
                <a:latin typeface="Verdana"/>
                <a:ea typeface="Verdana"/>
              </a:rPr>
              <a:t>07.02.2023</a:t>
            </a:r>
            <a:endParaRPr lang="ru-RU" sz="1600" b="1">
              <a:solidFill>
                <a:srgbClr val="155283"/>
              </a:solidFill>
              <a:latin typeface="Verdana"/>
              <a:ea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>
            <p:ph sz="half" idx="1" hasCustomPrompt="0"/>
          </p:nvPr>
        </p:nvPicPr>
        <p:blipFill>
          <a:blip r:embed="rId2"/>
          <a:stretch/>
        </p:blipFill>
        <p:spPr bwMode="auto">
          <a:xfrm rot="0">
            <a:off x="852280" y="1515261"/>
            <a:ext cx="5181599" cy="4226629"/>
          </a:xfrm>
          <a:prstGeom prst="rect">
            <a:avLst/>
          </a:prstGeom>
        </p:spPr>
      </p:pic>
      <p:pic>
        <p:nvPicPr>
          <p:cNvPr id="5" name="" hidden="0"/>
          <p:cNvPicPr>
            <a:picLocks noChangeAspect="1"/>
          </p:cNvPicPr>
          <p:nvPr isPhoto="0" userDrawn="0">
            <p:ph sz="half" idx="2" hasCustomPrompt="0"/>
          </p:nvPr>
        </p:nvPicPr>
        <p:blipFill>
          <a:blip r:embed="rId3"/>
          <a:stretch/>
        </p:blipFill>
        <p:spPr bwMode="auto">
          <a:xfrm rot="0">
            <a:off x="6033880" y="178766"/>
            <a:ext cx="3247404" cy="4351338"/>
          </a:xfrm>
          <a:prstGeom prst="rect">
            <a:avLst/>
          </a:prstGeom>
        </p:spPr>
      </p:pic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rot="16199969" flipH="0" flipV="0">
            <a:off x="8264021" y="2861921"/>
            <a:ext cx="3693787" cy="3709082"/>
          </a:xfrm>
          <a:prstGeom prst="rect">
            <a:avLst/>
          </a:prstGeom>
        </p:spPr>
      </p:pic>
      <p:sp>
        <p:nvSpPr>
          <p:cNvPr id="7" name="Прямоугольник 11" hidden="0"/>
          <p:cNvSpPr/>
          <p:nvPr isPhoto="0" userDrawn="0"/>
        </p:nvSpPr>
        <p:spPr bwMode="auto">
          <a:xfrm flipV="1">
            <a:off x="0" y="-7"/>
            <a:ext cx="1043706" cy="6857998"/>
          </a:xfrm>
          <a:prstGeom prst="rect">
            <a:avLst/>
          </a:prstGeom>
          <a:solidFill>
            <a:srgbClr val="15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9" y="1825624"/>
            <a:ext cx="5085984" cy="4351338"/>
          </a:xfrm>
        </p:spPr>
        <p:txBody>
          <a:bodyPr/>
          <a:lstStyle/>
          <a:p>
            <a:pPr>
              <a:defRPr/>
            </a:pPr>
            <a:r>
              <a:rPr/>
              <a:t>Устинова Виктория Алексеевна "Проблемы реализации права на труд несовершеннолетними и лицами обучающимися по очной форме обучения" -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диплом I степени - XVI Всероссийский молодежный форум (весна 2021)</a:t>
            </a: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>
            <p:ph sz="half" idx="2" hasCustomPrompt="0"/>
          </p:nvPr>
        </p:nvPicPr>
        <p:blipFill>
          <a:blip r:embed="rId2"/>
          <a:stretch/>
        </p:blipFill>
        <p:spPr bwMode="auto">
          <a:xfrm rot="0">
            <a:off x="6172200" y="2025035"/>
            <a:ext cx="5181599" cy="3952517"/>
          </a:xfrm>
          <a:prstGeom prst="rect">
            <a:avLst/>
          </a:prstGeom>
        </p:spPr>
      </p:pic>
      <p:sp>
        <p:nvSpPr>
          <p:cNvPr id="6" name="Прямоугольник 11" hidden="0"/>
          <p:cNvSpPr/>
          <p:nvPr isPhoto="0" userDrawn="0"/>
        </p:nvSpPr>
        <p:spPr bwMode="auto">
          <a:xfrm flipV="1">
            <a:off x="0" y="-7"/>
            <a:ext cx="1043706" cy="6857998"/>
          </a:xfrm>
          <a:prstGeom prst="rect">
            <a:avLst/>
          </a:prstGeom>
          <a:solidFill>
            <a:srgbClr val="15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1252330" y="1253322"/>
            <a:ext cx="5127397" cy="4351338"/>
          </a:xfrm>
        </p:spPr>
        <p:txBody>
          <a:bodyPr/>
          <a:lstStyle/>
          <a:p>
            <a:pPr>
              <a:defRPr/>
            </a:pPr>
            <a:r>
              <a:rPr/>
              <a:t>Никулина Виктория Андреевна "Особенности и проблемы применения тьюторства как способ сопровождения семьи, воспитывающей ребенка с особенностями в развитии в условиях современной России" - диплом II степени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XVII Всероссийский молодежный форум (осень 2022)</a:t>
            </a: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>
            <p:ph sz="half" idx="2" hasCustomPrompt="0"/>
          </p:nvPr>
        </p:nvPicPr>
        <p:blipFill>
          <a:blip r:embed="rId2"/>
          <a:stretch/>
        </p:blipFill>
        <p:spPr bwMode="auto">
          <a:xfrm rot="0">
            <a:off x="6731276" y="1531180"/>
            <a:ext cx="5181599" cy="3449356"/>
          </a:xfrm>
          <a:prstGeom prst="rect">
            <a:avLst/>
          </a:prstGeom>
        </p:spPr>
      </p:pic>
      <p:sp>
        <p:nvSpPr>
          <p:cNvPr id="6" name="Прямоугольник 11" hidden="0"/>
          <p:cNvSpPr/>
          <p:nvPr isPhoto="0" userDrawn="0"/>
        </p:nvSpPr>
        <p:spPr bwMode="auto">
          <a:xfrm flipV="1">
            <a:off x="0" y="-7"/>
            <a:ext cx="1043706" cy="6857998"/>
          </a:xfrm>
          <a:prstGeom prst="rect">
            <a:avLst/>
          </a:prstGeom>
          <a:solidFill>
            <a:srgbClr val="15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>
            <p:ph sz="half" idx="1" hasCustomPrompt="0"/>
          </p:nvPr>
        </p:nvPicPr>
        <p:blipFill>
          <a:blip r:embed="rId2"/>
          <a:stretch/>
        </p:blipFill>
        <p:spPr bwMode="auto">
          <a:xfrm rot="0">
            <a:off x="838199" y="2212883"/>
            <a:ext cx="5181599" cy="3576820"/>
          </a:xfrm>
          <a:prstGeom prst="rect">
            <a:avLst/>
          </a:prstGeom>
        </p:spPr>
      </p:pic>
      <p:pic>
        <p:nvPicPr>
          <p:cNvPr id="5" name="" hidden="0"/>
          <p:cNvPicPr>
            <a:picLocks noChangeAspect="1"/>
          </p:cNvPicPr>
          <p:nvPr isPhoto="0" userDrawn="0">
            <p:ph sz="half" idx="2" hasCustomPrompt="0"/>
          </p:nvPr>
        </p:nvPicPr>
        <p:blipFill>
          <a:blip r:embed="rId3"/>
          <a:stretch/>
        </p:blipFill>
        <p:spPr bwMode="auto">
          <a:xfrm rot="0">
            <a:off x="7115175" y="1839118"/>
            <a:ext cx="3295649" cy="4324349"/>
          </a:xfrm>
          <a:prstGeom prst="rect">
            <a:avLst/>
          </a:prstGeom>
        </p:spPr>
      </p:pic>
      <p:sp>
        <p:nvSpPr>
          <p:cNvPr id="6" name="Прямоугольник 11" hidden="0"/>
          <p:cNvSpPr/>
          <p:nvPr isPhoto="0" userDrawn="0"/>
        </p:nvSpPr>
        <p:spPr bwMode="auto">
          <a:xfrm flipV="1">
            <a:off x="0" y="-7"/>
            <a:ext cx="1043706" cy="6857998"/>
          </a:xfrm>
          <a:prstGeom prst="rect">
            <a:avLst/>
          </a:prstGeom>
          <a:solidFill>
            <a:srgbClr val="15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 hidden="0"/>
          <p:cNvSpPr/>
          <p:nvPr isPhoto="0" userDrawn="0"/>
        </p:nvSpPr>
        <p:spPr bwMode="auto">
          <a:xfrm flipV="1">
            <a:off x="0" y="-7"/>
            <a:ext cx="1043706" cy="6857998"/>
          </a:xfrm>
          <a:prstGeom prst="rect">
            <a:avLst/>
          </a:prstGeom>
          <a:solidFill>
            <a:srgbClr val="15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285923" y="207065"/>
            <a:ext cx="10067875" cy="800307"/>
          </a:xfrm>
        </p:spPr>
        <p:txBody>
          <a:bodyPr/>
          <a:lstStyle/>
          <a:p>
            <a:pPr>
              <a:defRPr/>
            </a:pPr>
            <a:r>
              <a:rPr/>
              <a:t>Социальный проект конкурсной работы</a:t>
            </a:r>
            <a:endParaRPr/>
          </a:p>
        </p:txBody>
      </p:sp>
      <p:graphicFrame>
        <p:nvGraphicFramePr>
          <p:cNvPr id="6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1099564" y="774194"/>
          <a:ext cx="10353260" cy="6168135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{730B6198-E66E-596B-B222-260E83BC5F98}</a:tableStyleId>
              </a:tblPr>
              <a:tblGrid>
                <a:gridCol w="3235937"/>
                <a:gridCol w="7104623"/>
              </a:tblGrid>
              <a:tr h="4389119">
                <a:tc>
                  <a:txBody>
                    <a:bodyPr/>
                    <a:p>
                      <a:pPr indent="450214" algn="just">
                        <a:lnSpc>
                          <a:spcPct val="114999"/>
                        </a:lnSpc>
                        <a:defRPr/>
                      </a:pPr>
                      <a:r>
                        <a:rPr sz="2200">
                          <a:latin typeface="Times New Roman"/>
                          <a:cs typeface="Times New Roman"/>
                        </a:rPr>
                        <a:t>Основная цель и задачи проекта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indent="450214" algn="just">
                        <a:lnSpc>
                          <a:spcPct val="114999"/>
                        </a:lnSpc>
                        <a:defRPr/>
                      </a:pPr>
                      <a:r>
                        <a:rPr sz="1800" b="1">
                          <a:latin typeface="Times New Roman"/>
                          <a:cs typeface="Times New Roman"/>
                        </a:rPr>
                        <a:t>Цель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спешное включение ребенка с ОВЗ в общеобразовательный процесс, с учетом его психологических и 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физических возможностей. Разработка комплексной методики подготовки 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тьютера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 в целях социального сопровождения семьи, с использованием коррекционно - реабилитационных мероприятий, направленных на восстановление утраченных функций организма у ребенка при содействии 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тьютера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indent="450214" algn="just">
                        <a:lnSpc>
                          <a:spcPct val="114999"/>
                        </a:lnSpc>
                        <a:defRPr/>
                      </a:pPr>
                      <a:r>
                        <a:rPr sz="1800" b="1">
                          <a:latin typeface="Times New Roman"/>
                          <a:cs typeface="Times New Roman"/>
                        </a:rPr>
                        <a:t>Задачи:</a:t>
                      </a:r>
                      <a:endParaRPr sz="1800" b="1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defRPr/>
                      </a:pPr>
                      <a:r>
                        <a:rPr sz="18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азработка программы по подготовки 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тьютера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 на базе учебных заведений г. Смоленска и Департамента по социальному развитию г. Смоленска;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defRPr/>
                      </a:pPr>
                      <a:r>
                        <a:rPr sz="18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недрение программ по сопровождению семьи и ребенка с особенностями в развитии при содействии 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тьютера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 на основании заключенного договора (пилотный проект);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defRPr/>
                      </a:pPr>
                      <a:r>
                        <a:rPr sz="180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оррекция и непосредственная интеграции семьи и ребенка с ОВЗ 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тьютера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, с учетом проявляющихся реакций;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defRPr/>
                      </a:pPr>
                      <a:r>
                        <a:rPr sz="1800">
                          <a:latin typeface="Times New Roman"/>
                          <a:cs typeface="Times New Roman"/>
                        </a:rPr>
                        <a:t> формирование базовых навыков у родителей, помогающих ребенку легче освоить школьную образовательную программу и интеграцию в общество.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4999"/>
                        </a:lnSpc>
                        <a:defRPr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rot="0">
            <a:off x="1043707" y="199472"/>
            <a:ext cx="5981699" cy="4229100"/>
          </a:xfrm>
          <a:prstGeom prst="rect">
            <a:avLst/>
          </a:prstGeom>
        </p:spPr>
      </p:pic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129751" y="2666171"/>
            <a:ext cx="5895974" cy="3886200"/>
          </a:xfrm>
          <a:prstGeom prst="rect">
            <a:avLst/>
          </a:prstGeom>
        </p:spPr>
      </p:pic>
      <p:sp>
        <p:nvSpPr>
          <p:cNvPr id="6" name="Прямоугольник 11" hidden="0"/>
          <p:cNvSpPr/>
          <p:nvPr isPhoto="0" userDrawn="0"/>
        </p:nvSpPr>
        <p:spPr bwMode="auto">
          <a:xfrm flipV="1">
            <a:off x="0" y="-7"/>
            <a:ext cx="1043706" cy="6857998"/>
          </a:xfrm>
          <a:prstGeom prst="rect">
            <a:avLst/>
          </a:prstGeom>
          <a:solidFill>
            <a:srgbClr val="15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 hidden="0"/>
          <p:cNvSpPr/>
          <p:nvPr isPhoto="0" userDrawn="0"/>
        </p:nvSpPr>
        <p:spPr bwMode="auto">
          <a:xfrm flipV="1">
            <a:off x="1" y="-8"/>
            <a:ext cx="1043707" cy="6857999"/>
          </a:xfrm>
          <a:prstGeom prst="rect">
            <a:avLst/>
          </a:prstGeom>
          <a:solidFill>
            <a:srgbClr val="15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451575" y="365124"/>
            <a:ext cx="9902223" cy="1325562"/>
          </a:xfrm>
        </p:spPr>
        <p:txBody>
          <a:bodyPr/>
          <a:lstStyle/>
          <a:p>
            <a:pPr>
              <a:defRPr/>
            </a:pPr>
            <a:r>
              <a:rPr/>
              <a:t>Акуальность</a:t>
            </a:r>
            <a:endParaRPr/>
          </a:p>
        </p:txBody>
      </p:sp>
      <p:sp>
        <p:nvSpPr>
          <p:cNvPr id="6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1410162" y="1825624"/>
            <a:ext cx="9943636" cy="4351338"/>
          </a:xfrm>
        </p:spPr>
        <p:txBody>
          <a:bodyPr/>
          <a:lstStyle/>
          <a:p>
            <a:pPr algn="just"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Эффективное развитие государства зависит от способности быстро  приспосабливаться к меняющимся условия и на первое место выступают нововведения  способные конструктивно и грамотно решать конкретную проблему.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1492989" y="1825624"/>
            <a:ext cx="986081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sz="3600"/>
              <a:t>ЦЕЛЬ НИР                        РЕЗУЛЬТАТ                     </a:t>
            </a:r>
            <a:endParaRPr sz="3600"/>
          </a:p>
          <a:p>
            <a:pPr>
              <a:defRPr/>
            </a:pPr>
            <a:endParaRPr sz="3600"/>
          </a:p>
          <a:p>
            <a:pPr>
              <a:defRPr/>
            </a:pPr>
            <a:endParaRPr sz="3600"/>
          </a:p>
          <a:p>
            <a:pPr>
              <a:defRPr/>
            </a:pPr>
            <a:endParaRPr sz="3600"/>
          </a:p>
          <a:p>
            <a:pPr marL="0" indent="0">
              <a:buNone/>
              <a:defRPr/>
            </a:pPr>
            <a:r>
              <a:rPr sz="3600"/>
              <a:t>                                        ПРОБЛЕМА </a:t>
            </a:r>
            <a:endParaRPr sz="3600"/>
          </a:p>
          <a:p>
            <a:pPr marL="0" indent="0" algn="ctr">
              <a:buNone/>
              <a:defRPr/>
            </a:pPr>
            <a:r>
              <a:rPr sz="2800"/>
              <a:t>(</a:t>
            </a:r>
            <a:r>
              <a:rPr lang="ru-RU" sz="2800">
                <a:latin typeface="Times New Roman"/>
                <a:ea typeface="Times New Roman"/>
                <a:cs typeface="Times New Roman"/>
              </a:rPr>
              <a:t>это противоречие (неопределенность), которая устанавливается в процессе познания того или иного явления.)</a:t>
            </a:r>
            <a:endParaRPr sz="2800"/>
          </a:p>
        </p:txBody>
      </p:sp>
      <p:sp>
        <p:nvSpPr>
          <p:cNvPr id="5" name="Прямоугольник 11" hidden="0"/>
          <p:cNvSpPr/>
          <p:nvPr isPhoto="0" userDrawn="0"/>
        </p:nvSpPr>
        <p:spPr bwMode="auto">
          <a:xfrm flipV="1">
            <a:off x="0" y="-7"/>
            <a:ext cx="1043706" cy="6857998"/>
          </a:xfrm>
          <a:prstGeom prst="rect">
            <a:avLst/>
          </a:prstGeom>
          <a:solidFill>
            <a:srgbClr val="15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" hidden="0"/>
          <p:cNvSpPr/>
          <p:nvPr isPhoto="0" userDrawn="0"/>
        </p:nvSpPr>
        <p:spPr bwMode="auto">
          <a:xfrm flipH="0" flipV="0">
            <a:off x="4122717" y="1825624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" hidden="0"/>
          <p:cNvSpPr/>
          <p:nvPr isPhoto="0" userDrawn="0"/>
        </p:nvSpPr>
        <p:spPr bwMode="auto">
          <a:xfrm flipH="0" flipV="0">
            <a:off x="7083749" y="2816086"/>
            <a:ext cx="484631" cy="978407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2815855" y="540191"/>
            <a:ext cx="8864741" cy="3383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just"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Социальная проблема - установленное противоречие в развитии общественных отношений и отдельных элементов общественной системы.</a:t>
            </a:r>
            <a:endParaRPr lang="ru-RU" sz="3600"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endParaRPr sz="3600"/>
          </a:p>
          <a:p>
            <a:pPr algn="just"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Именно социальные проблемы выступают приоритетом при подготовке НИР студентами специальностей 39.02.01 Социальная работа и 40.02.01 Право и организация социального обеспечения.</a:t>
            </a:r>
            <a:endParaRPr sz="3600"/>
          </a:p>
        </p:txBody>
      </p:sp>
      <p:sp>
        <p:nvSpPr>
          <p:cNvPr id="5" name="Прямоугольник 11" hidden="0"/>
          <p:cNvSpPr/>
          <p:nvPr isPhoto="0" userDrawn="0"/>
        </p:nvSpPr>
        <p:spPr bwMode="auto">
          <a:xfrm flipV="1">
            <a:off x="0" y="-7"/>
            <a:ext cx="1043706" cy="6857998"/>
          </a:xfrm>
          <a:prstGeom prst="rect">
            <a:avLst/>
          </a:prstGeom>
          <a:solidFill>
            <a:srgbClr val="15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 hidden="0"/>
          <p:cNvSpPr/>
          <p:nvPr isPhoto="0" userDrawn="0"/>
        </p:nvSpPr>
        <p:spPr bwMode="auto">
          <a:xfrm flipV="1">
            <a:off x="0" y="-7"/>
            <a:ext cx="1043706" cy="6857998"/>
          </a:xfrm>
          <a:prstGeom prst="rect">
            <a:avLst/>
          </a:prstGeom>
          <a:solidFill>
            <a:srgbClr val="15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" hidden="0"/>
          <p:cNvSpPr/>
          <p:nvPr isPhoto="0" userDrawn="0"/>
        </p:nvSpPr>
        <p:spPr bwMode="auto">
          <a:xfrm flipH="0" flipV="0">
            <a:off x="1203097" y="434836"/>
            <a:ext cx="10456793" cy="637760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3600"/>
              <a:t>Студенческое научное общество</a:t>
            </a:r>
            <a:endParaRPr sz="3600"/>
          </a:p>
          <a:p>
            <a:pPr>
              <a:defRPr/>
            </a:pPr>
            <a:endParaRPr sz="3600"/>
          </a:p>
          <a:p>
            <a:pPr>
              <a:defRPr/>
            </a:pPr>
            <a:endParaRPr sz="3600"/>
          </a:p>
          <a:p>
            <a:pPr>
              <a:defRPr/>
            </a:pPr>
            <a:r>
              <a:rPr sz="3600"/>
              <a:t>Участие в научно-исследовательских конкурсах</a:t>
            </a:r>
            <a:endParaRPr sz="3600"/>
          </a:p>
          <a:p>
            <a:pPr>
              <a:defRPr/>
            </a:pPr>
            <a:endParaRPr sz="4800"/>
          </a:p>
        </p:txBody>
      </p:sp>
      <p:sp>
        <p:nvSpPr>
          <p:cNvPr id="6" name="" hidden="0"/>
          <p:cNvSpPr/>
          <p:nvPr isPhoto="0" userDrawn="0"/>
        </p:nvSpPr>
        <p:spPr bwMode="auto">
          <a:xfrm flipH="0" flipV="0">
            <a:off x="5696412" y="931793"/>
            <a:ext cx="484631" cy="1216151"/>
          </a:xfrm>
          <a:prstGeom prst="up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 hidden="0"/>
          <p:cNvSpPr/>
          <p:nvPr isPhoto="0" userDrawn="0"/>
        </p:nvSpPr>
        <p:spPr bwMode="auto">
          <a:xfrm flipV="1">
            <a:off x="0" y="-7"/>
            <a:ext cx="1043706" cy="6857998"/>
          </a:xfrm>
          <a:prstGeom prst="rect">
            <a:avLst/>
          </a:prstGeom>
          <a:solidFill>
            <a:srgbClr val="15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" hidden="0"/>
          <p:cNvSpPr/>
          <p:nvPr isPhoto="0" userDrawn="0"/>
        </p:nvSpPr>
        <p:spPr bwMode="auto">
          <a:xfrm flipH="0" flipV="0">
            <a:off x="1223804" y="513024"/>
            <a:ext cx="10146195" cy="256031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just">
              <a:defRPr/>
            </a:pPr>
            <a:r>
              <a:rPr sz="3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Проектная деятельность в процессе профессионального становления специалиста приобретает большую значимость благодаря овладению ее участниками активными способами действий, приобретению ими в ходе проекта не только личностных качеств, таких как самостоятельность, целеустремленность, но и умений планирования: целеполагание, рефлексия, контроль и оценка собственной деятельности.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1000">
              <a:schemeClr val="accent1"/>
            </a:gs>
            <a:gs pos="86000">
              <a:srgbClr val="FFFFFF"/>
            </a:gs>
          </a:gsLst>
          <a:lin ang="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203097" y="365124"/>
            <a:ext cx="10150701" cy="2347429"/>
          </a:xfrm>
        </p:spPr>
        <p:txBody>
          <a:bodyPr/>
          <a:lstStyle/>
          <a:p>
            <a:pPr>
              <a:defRPr/>
            </a:pPr>
            <a:r>
              <a:rPr/>
              <a:t>Участие во Всероссийском конкурсе молодёжи образовательных и научных организаций на лучшую работу "Моя законотворческая инициатива"</a:t>
            </a: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rot="0" flipH="0" flipV="0">
            <a:off x="1430869" y="3354456"/>
            <a:ext cx="9480017" cy="2355263"/>
          </a:xfrm>
          <a:prstGeom prst="rect">
            <a:avLst/>
          </a:prstGeom>
        </p:spPr>
      </p:pic>
      <p:sp>
        <p:nvSpPr>
          <p:cNvPr id="6" name="Прямоугольник 11" hidden="0"/>
          <p:cNvSpPr/>
          <p:nvPr isPhoto="0" userDrawn="0"/>
        </p:nvSpPr>
        <p:spPr bwMode="auto">
          <a:xfrm flipV="1">
            <a:off x="0" y="-7"/>
            <a:ext cx="1043706" cy="6857998"/>
          </a:xfrm>
          <a:prstGeom prst="rect">
            <a:avLst/>
          </a:prstGeom>
          <a:solidFill>
            <a:srgbClr val="15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1099564" y="1825624"/>
            <a:ext cx="10254234" cy="4351338"/>
          </a:xfrm>
        </p:spPr>
        <p:txBody>
          <a:bodyPr/>
          <a:lstStyle/>
          <a:p>
            <a:pPr algn="just">
              <a:defRPr/>
            </a:pPr>
            <a:r>
              <a:rPr lang="ru-RU" sz="3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«МОЯ ЗАКОНОТВОРЧЕСКАЯ ИНИЦИАТИВА»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– это мероприятие для активных граждан в возрасте от 14 до 30 лет, которые стремятся к законотворческой деятельности. Национальная система «Интеграция» предлагает участникам создать проект со своими инициативами и представить его для оценки перед экспертн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ым жюри.</a:t>
            </a:r>
            <a:endParaRPr sz="3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11" hidden="0"/>
          <p:cNvSpPr/>
          <p:nvPr isPhoto="0" userDrawn="0"/>
        </p:nvSpPr>
        <p:spPr bwMode="auto">
          <a:xfrm flipV="1">
            <a:off x="0" y="-7"/>
            <a:ext cx="1043706" cy="6857998"/>
          </a:xfrm>
          <a:prstGeom prst="rect">
            <a:avLst/>
          </a:prstGeom>
          <a:solidFill>
            <a:srgbClr val="15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327336" y="365124"/>
            <a:ext cx="10026462" cy="1325562"/>
          </a:xfrm>
        </p:spPr>
        <p:txBody>
          <a:bodyPr/>
          <a:lstStyle/>
          <a:p>
            <a:pPr>
              <a:defRPr/>
            </a:pPr>
            <a:r>
              <a:rPr/>
              <a:t>Студенты участники всероссийского конкурса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1078858" y="1825624"/>
            <a:ext cx="6501847" cy="4351338"/>
          </a:xfrm>
        </p:spPr>
        <p:txBody>
          <a:bodyPr/>
          <a:lstStyle/>
          <a:p>
            <a:pPr>
              <a:defRPr/>
            </a:pPr>
            <a:r>
              <a:rPr/>
              <a:t>Шматова Карина Игоревна "Суицидальные наклонности современной молодежи" - диплом III степени - XIII Всероссийский молодежный форум (весна 2018)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Шматова Карина Игоревна "Преступления против половой неприкосновенности и половой свободы личности" - диплом II степени -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XIII Всероссийский молодежный форум (осень 2018)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>
            <p:ph sz="half" idx="2" hasCustomPrompt="0"/>
          </p:nvPr>
        </p:nvPicPr>
        <p:blipFill>
          <a:blip r:embed="rId2"/>
          <a:stretch/>
        </p:blipFill>
        <p:spPr bwMode="auto">
          <a:xfrm rot="0">
            <a:off x="7725651" y="2576255"/>
            <a:ext cx="4414995" cy="2850076"/>
          </a:xfrm>
          <a:prstGeom prst="rect">
            <a:avLst/>
          </a:prstGeom>
        </p:spPr>
      </p:pic>
      <p:sp>
        <p:nvSpPr>
          <p:cNvPr id="7" name="Прямоугольник 11" hidden="0"/>
          <p:cNvSpPr/>
          <p:nvPr isPhoto="0" userDrawn="0"/>
        </p:nvSpPr>
        <p:spPr bwMode="auto">
          <a:xfrm flipV="1">
            <a:off x="0" y="-7"/>
            <a:ext cx="1043706" cy="6857998"/>
          </a:xfrm>
          <a:prstGeom prst="rect">
            <a:avLst/>
          </a:prstGeom>
          <a:solidFill>
            <a:srgbClr val="15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ONLYOFFICE/5.6.0.0</Application>
  <DocSecurity>0</DocSecurity>
  <PresentationFormat>Широкоэкранный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руководителей студенческих научных обществ профессиональных образовательных организаций  Смоленской области</dc:title>
  <dc:subject/>
  <dc:creator>29 каб</dc:creator>
  <cp:keywords/>
  <dc:description/>
  <dc:identifier/>
  <dc:language/>
  <cp:lastModifiedBy/>
  <cp:revision>11</cp:revision>
  <dcterms:created xsi:type="dcterms:W3CDTF">2023-02-01T13:41:51Z</dcterms:created>
  <dcterms:modified xsi:type="dcterms:W3CDTF">2023-02-06T18:19:58Z</dcterms:modified>
  <cp:category/>
  <cp:contentStatus/>
  <cp:version/>
</cp:coreProperties>
</file>