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15"/>
  </p:notesMasterIdLst>
  <p:sldIdLst>
    <p:sldId id="256" r:id="rId2"/>
    <p:sldId id="259" r:id="rId3"/>
    <p:sldId id="260" r:id="rId4"/>
    <p:sldId id="261" r:id="rId5"/>
    <p:sldId id="271" r:id="rId6"/>
    <p:sldId id="262" r:id="rId7"/>
    <p:sldId id="263" r:id="rId8"/>
    <p:sldId id="264" r:id="rId9"/>
    <p:sldId id="268" r:id="rId10"/>
    <p:sldId id="269" r:id="rId11"/>
    <p:sldId id="270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225AF-44CE-4BE5-A38A-CA2ACF50BB07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233B0-DC5A-4AA8-9FFE-E5845BB17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860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2B4E-6830-4383-9A8C-021BFF49A28F}" type="datetime1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B648-E17C-47BE-A2CD-FFA6BA0BC786}" type="datetime1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CB03-9D1A-4E01-BEAD-50B4190CB2D1}" type="datetime1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1A9E-AC44-4E8F-885C-7BFF42B0E78C}" type="datetime1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671050A-D25A-49C2-A67F-2A73B2834BAB}" type="datetime1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4516D-8B43-4F43-ACC3-50F9DCF64E84}" type="datetime1">
              <a:rPr lang="en-US" smtClean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E2CA2-50F6-4762-84A7-5857C2744233}" type="datetime1">
              <a:rPr lang="en-US" smtClean="0"/>
              <a:t>3/21/2022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DA11-6DB7-419D-8DCB-649E219E7386}" type="datetime1">
              <a:rPr lang="en-US" smtClean="0"/>
              <a:t>3/21/2022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7225-219C-4A0F-9EFB-A9981132931F}" type="datetime1">
              <a:rPr lang="en-US" smtClean="0"/>
              <a:t>3/21/2022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E38A1-88BC-47E5-872D-27D231BB11A6}" type="datetime1">
              <a:rPr lang="en-US" smtClean="0"/>
              <a:t>3/21/2022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A82D-FBCC-4723-8B62-2A2AEF24794A}" type="datetime1">
              <a:rPr lang="en-US" smtClean="0"/>
              <a:t>3/21/2022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AB8218B-C46E-4512-96A7-C4B3A3EC60DF}" type="datetime1">
              <a:rPr lang="en-US" smtClean="0"/>
              <a:t>3/21/2022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dirty="0" smtClean="0"/>
              <a:t>Обзор </a:t>
            </a:r>
            <a:r>
              <a:rPr lang="ru-RU" sz="7200" cap="none" dirty="0" smtClean="0"/>
              <a:t>содержания журналов читального зала</a:t>
            </a:r>
            <a:endParaRPr lang="ru-RU" sz="7200" cap="non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i="1" dirty="0" smtClean="0"/>
              <a:t>Март – апрель 2022 г.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2967643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360" y="512064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</a:rPr>
              <a:t>Лобок А.М. Как зажечь в ребенке огонь чтения? Умение читать в эпоху клипов и кликов // Народное образование. - № 6. – С. 161 – 169</a:t>
            </a:r>
            <a:br>
              <a:rPr lang="ru-RU" sz="2400" b="1" cap="none" dirty="0" smtClean="0">
                <a:solidFill>
                  <a:srgbClr val="C00000"/>
                </a:solidFill>
              </a:rPr>
            </a:br>
            <a:r>
              <a:rPr lang="ru-RU" sz="2200" b="1" cap="none" dirty="0">
                <a:solidFill>
                  <a:srgbClr val="C00000"/>
                </a:solidFill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</a:rPr>
              <a:t/>
            </a:r>
            <a:br>
              <a:rPr lang="ru-RU" sz="2200" b="1" cap="none" dirty="0" smtClean="0">
                <a:solidFill>
                  <a:srgbClr val="C00000"/>
                </a:solidFill>
              </a:rPr>
            </a:br>
            <a:r>
              <a:rPr lang="ru-RU" sz="2200" b="1" cap="none" dirty="0">
                <a:solidFill>
                  <a:srgbClr val="C00000"/>
                </a:solidFill>
              </a:rPr>
              <a:t>	</a:t>
            </a:r>
            <a:r>
              <a:rPr lang="ru-RU" sz="2200" cap="none" dirty="0" smtClean="0"/>
              <a:t>В </a:t>
            </a:r>
            <a:r>
              <a:rPr lang="ru-RU" sz="2200" cap="none" dirty="0"/>
              <a:t>статье описываются  условия и средства, позволяющие сформировать потребность в чтении у детей дошкольного и младшего школьного возраста через механизмы Я-актуализации в тексте</a:t>
            </a:r>
            <a:br>
              <a:rPr lang="ru-RU" sz="2200" cap="none" dirty="0"/>
            </a:br>
            <a:endParaRPr lang="ru-RU" sz="2200" b="1" cap="none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832" y="2350008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	Макаров М.И. Культура чтения в эпоху </a:t>
            </a:r>
            <a:r>
              <a:rPr lang="ru-RU" sz="2200" b="1" dirty="0" err="1" smtClean="0">
                <a:solidFill>
                  <a:srgbClr val="C00000"/>
                </a:solidFill>
              </a:rPr>
              <a:t>постграмотности</a:t>
            </a:r>
            <a:r>
              <a:rPr lang="ru-RU" sz="2200" b="1" dirty="0" smtClean="0">
                <a:solidFill>
                  <a:srgbClr val="C00000"/>
                </a:solidFill>
              </a:rPr>
              <a:t>: методы и приёмы формирования у школьников навыков смыслового чтения / М.И. Макаров, А.А. Мамченко // Литература в школе. – 2021. - № 4. – С. 91 – 104</a:t>
            </a:r>
          </a:p>
          <a:p>
            <a:pPr marL="0" indent="0">
              <a:buNone/>
            </a:pPr>
            <a:r>
              <a:rPr lang="ru-RU" sz="2200" b="1" dirty="0">
                <a:solidFill>
                  <a:srgbClr val="C00000"/>
                </a:solidFill>
              </a:rPr>
              <a:t>	</a:t>
            </a:r>
            <a:r>
              <a:rPr lang="ru-RU" dirty="0" smtClean="0"/>
              <a:t>В статье в контексте </a:t>
            </a:r>
            <a:r>
              <a:rPr lang="ru-RU" dirty="0" err="1" smtClean="0"/>
              <a:t>проблематизации</a:t>
            </a:r>
            <a:r>
              <a:rPr lang="ru-RU" dirty="0" smtClean="0"/>
              <a:t> значения чтения как вида речевой деятельности в развитии личности школьников, формирования у них мировоззренческих взглядов и установок,  обращается внимание на то, что данный вид деятельности в эпоху </a:t>
            </a:r>
            <a:r>
              <a:rPr lang="ru-RU" dirty="0" err="1" smtClean="0"/>
              <a:t>постграмотности</a:t>
            </a:r>
            <a:r>
              <a:rPr lang="ru-RU" dirty="0" smtClean="0"/>
              <a:t> сопряжен с затруднениями детей и подростков в понимании смыслов и значений, содержащихся в текстах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658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76" y="685800"/>
            <a:ext cx="10058400" cy="209397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</a:rPr>
              <a:t>Бут О.В. Использование сингапурской  методики при решении задач // Начальная школа. – 2022. - № 2. – С. 46 – 48</a:t>
            </a:r>
            <a:br>
              <a:rPr lang="ru-RU" sz="2400" b="1" cap="none" dirty="0" smtClean="0">
                <a:solidFill>
                  <a:srgbClr val="C00000"/>
                </a:solidFill>
              </a:rPr>
            </a:br>
            <a:r>
              <a:rPr lang="ru-RU" sz="2400" b="1" cap="none" dirty="0" smtClean="0">
                <a:solidFill>
                  <a:srgbClr val="C00000"/>
                </a:solidFill>
              </a:rPr>
              <a:t/>
            </a:r>
            <a:br>
              <a:rPr lang="ru-RU" sz="2400" b="1" cap="none" dirty="0" smtClean="0">
                <a:solidFill>
                  <a:srgbClr val="C00000"/>
                </a:solidFill>
              </a:rPr>
            </a:br>
            <a:r>
              <a:rPr lang="ru-RU" sz="2200" b="1" cap="none" dirty="0">
                <a:solidFill>
                  <a:srgbClr val="C00000"/>
                </a:solidFill>
              </a:rPr>
              <a:t>	</a:t>
            </a:r>
            <a:r>
              <a:rPr lang="ru-RU" sz="2200" cap="none" dirty="0"/>
              <a:t>Для формирования  общего умения решать математические задачи можно использовать сингапурскую методику, что повысит интерес младших школьников к работе над задачей, улучшит их успеваемость</a:t>
            </a:r>
            <a:r>
              <a:rPr lang="ru-RU" sz="2400" dirty="0"/>
              <a:t/>
            </a:r>
            <a:br>
              <a:rPr lang="ru-RU" sz="2400" dirty="0"/>
            </a:br>
            <a:endParaRPr lang="ru-RU" sz="2200" b="1" cap="none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80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2416" y="1993392"/>
            <a:ext cx="10058400" cy="4050792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/>
              <a:t>Цифровая среда</a:t>
            </a:r>
            <a:endParaRPr lang="ru-RU" sz="26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6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</a:rPr>
              <a:t>Богданова  Д.А. «Маруся, расскажи мне сказку…» // Народное образование. – 2021. - № 1. – С. 67 - 75</a:t>
            </a:r>
            <a:endParaRPr lang="ru-RU" sz="2200" b="1" cap="none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ru-RU" dirty="0" smtClean="0"/>
              <a:t>Автор  дает раскрывает понятие интернет- игрушки, социальных роботов (Алиса от </a:t>
            </a:r>
            <a:r>
              <a:rPr lang="en-US" dirty="0" err="1" smtClean="0"/>
              <a:t>Yandex</a:t>
            </a:r>
            <a:r>
              <a:rPr lang="ru-RU" dirty="0" smtClean="0"/>
              <a:t>, Маруся от </a:t>
            </a:r>
            <a:r>
              <a:rPr lang="en-US" dirty="0" smtClean="0"/>
              <a:t>Mail.ru</a:t>
            </a:r>
            <a:r>
              <a:rPr lang="ru-RU" dirty="0" smtClean="0"/>
              <a:t>) и их взаимодействие с людьми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2144" y="1673352"/>
            <a:ext cx="10058400" cy="4050792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/>
              <a:t>Дошкольная педагогика</a:t>
            </a:r>
            <a:endParaRPr lang="ru-RU" sz="26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96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7512" y="530352"/>
            <a:ext cx="10972800" cy="1591056"/>
          </a:xfrm>
        </p:spPr>
        <p:txBody>
          <a:bodyPr>
            <a:normAutofit fontScale="90000"/>
          </a:bodyPr>
          <a:lstStyle/>
          <a:p>
            <a:r>
              <a:rPr lang="ru-RU" sz="2400" b="1" cap="none" dirty="0" smtClean="0">
                <a:solidFill>
                  <a:srgbClr val="C00000"/>
                </a:solidFill>
              </a:rPr>
              <a:t>    	</a:t>
            </a:r>
            <a:r>
              <a:rPr lang="ru-RU" sz="2400" b="1" cap="none" dirty="0" err="1" smtClean="0">
                <a:solidFill>
                  <a:srgbClr val="C00000"/>
                </a:solidFill>
              </a:rPr>
              <a:t>Микляева</a:t>
            </a:r>
            <a:r>
              <a:rPr lang="ru-RU" sz="2400" b="1" cap="none" dirty="0" smtClean="0">
                <a:solidFill>
                  <a:srgbClr val="C00000"/>
                </a:solidFill>
              </a:rPr>
              <a:t> Н.В. «Живые задачи» в обучении дошкольников математике / Н.В. Микляева, И.С. </a:t>
            </a:r>
            <a:r>
              <a:rPr lang="ru-RU" sz="2400" b="1" cap="none" dirty="0" err="1" smtClean="0">
                <a:solidFill>
                  <a:srgbClr val="C00000"/>
                </a:solidFill>
              </a:rPr>
              <a:t>Мурылева</a:t>
            </a:r>
            <a:r>
              <a:rPr lang="ru-RU" sz="2400" b="1" cap="none" dirty="0" smtClean="0">
                <a:solidFill>
                  <a:srgbClr val="C00000"/>
                </a:solidFill>
              </a:rPr>
              <a:t> // Дошкольное воспитание. – 2021. - № 4. – С. 17 – 26; № 5 . – С. 7 - 15</a:t>
            </a:r>
            <a:br>
              <a:rPr lang="ru-RU" sz="2400" b="1" cap="none" dirty="0" smtClean="0">
                <a:solidFill>
                  <a:srgbClr val="C00000"/>
                </a:solidFill>
              </a:rPr>
            </a:br>
            <a:r>
              <a:rPr lang="ru-RU" sz="2400" b="1" cap="none" dirty="0">
                <a:solidFill>
                  <a:srgbClr val="C00000"/>
                </a:solidFill>
              </a:rPr>
              <a:t> </a:t>
            </a:r>
            <a:r>
              <a:rPr lang="ru-RU" sz="2400" b="1" cap="none" dirty="0" smtClean="0">
                <a:solidFill>
                  <a:srgbClr val="C00000"/>
                </a:solidFill>
              </a:rPr>
              <a:t>   </a:t>
            </a:r>
            <a:r>
              <a:rPr lang="en-US" sz="2400" b="1" cap="none" dirty="0" smtClean="0">
                <a:solidFill>
                  <a:srgbClr val="C00000"/>
                </a:solidFill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</a:rPr>
              <a:t> </a:t>
            </a:r>
            <a:r>
              <a:rPr lang="ru-RU" sz="2400" b="1" cap="none" dirty="0" smtClean="0">
                <a:solidFill>
                  <a:srgbClr val="C00000"/>
                </a:solidFill>
              </a:rPr>
              <a:t/>
            </a:r>
            <a:br>
              <a:rPr lang="ru-RU" sz="2400" b="1" cap="none" dirty="0" smtClean="0">
                <a:solidFill>
                  <a:srgbClr val="C00000"/>
                </a:solidFill>
              </a:rPr>
            </a:br>
            <a:r>
              <a:rPr lang="ru-RU" sz="2400" b="1" cap="none" dirty="0">
                <a:solidFill>
                  <a:srgbClr val="C00000"/>
                </a:solidFill>
              </a:rPr>
              <a:t>	</a:t>
            </a:r>
            <a:r>
              <a:rPr lang="ru-RU" sz="2200" cap="none" dirty="0" smtClean="0"/>
              <a:t>В </a:t>
            </a:r>
            <a:r>
              <a:rPr lang="ru-RU" sz="2200" cap="none" dirty="0"/>
              <a:t>статье  приведена идея создания конструктора арифметических задач  для детей дошкольного возраста</a:t>
            </a:r>
            <a:br>
              <a:rPr lang="ru-RU" sz="2200" cap="none" dirty="0"/>
            </a:br>
            <a:endParaRPr lang="ru-RU" sz="2200" b="1" cap="none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6112" y="2926080"/>
            <a:ext cx="9811512" cy="16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	</a:t>
            </a:r>
            <a:r>
              <a:rPr lang="ru-RU" sz="2200" b="1" dirty="0" err="1" smtClean="0">
                <a:solidFill>
                  <a:srgbClr val="C00000"/>
                </a:solidFill>
              </a:rPr>
              <a:t>Бучкова</a:t>
            </a:r>
            <a:r>
              <a:rPr lang="ru-RU" sz="2200" b="1" dirty="0" smtClean="0">
                <a:solidFill>
                  <a:srgbClr val="C00000"/>
                </a:solidFill>
              </a:rPr>
              <a:t> А.И. Перечень мультфильмов  на тему финансовой грамотности // Дошкольное воспитание. – 2021. - № 4. – С. 43 – 47</a:t>
            </a:r>
          </a:p>
          <a:p>
            <a:pPr marL="0" indent="0">
              <a:buNone/>
            </a:pPr>
            <a:r>
              <a:rPr lang="ru-RU" sz="2200" b="1" dirty="0">
                <a:solidFill>
                  <a:srgbClr val="C00000"/>
                </a:solidFill>
              </a:rPr>
              <a:t>	</a:t>
            </a:r>
            <a:r>
              <a:rPr lang="ru-RU" dirty="0" smtClean="0"/>
              <a:t>Поднимаются вопросы финансовой грамотности дошкольников</a:t>
            </a:r>
            <a:endParaRPr lang="ru-RU" sz="22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87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cap="none" dirty="0" smtClean="0">
                <a:solidFill>
                  <a:srgbClr val="C00000"/>
                </a:solidFill>
              </a:rPr>
              <a:t>   </a:t>
            </a:r>
            <a:r>
              <a:rPr lang="en-US" sz="2400" b="1" cap="none" dirty="0" smtClean="0">
                <a:solidFill>
                  <a:srgbClr val="C00000"/>
                </a:solidFill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</a:rPr>
              <a:t>Левшина Н.И. Литературно – речевое развитие  дошкольников / Н.И. Левшина, Л.Н. Санникова, С.Н. Юревич // Дошкольное воспитание. – 2021. - № 4.  - С. 27 – 33; № 5. – С. 43 - 49</a:t>
            </a:r>
            <a:endParaRPr lang="ru-RU" sz="2200" b="1" cap="none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2" indent="547688">
              <a:buNone/>
            </a:pPr>
            <a:r>
              <a:rPr lang="en-US" sz="1800" dirty="0" smtClean="0"/>
              <a:t>	</a:t>
            </a:r>
            <a:r>
              <a:rPr lang="ru-RU" sz="2000" dirty="0" smtClean="0"/>
              <a:t>Авторы раскрывают особенности проведения литературно – речевых игровых образовательных ситуаций на основе произведений художественной литературы.  Предлагаются методические рекомендации по реализации литературно – речевых ситуаций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047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816" y="429768"/>
            <a:ext cx="10186416" cy="184708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</a:rPr>
              <a:t>Слепцова И.Ф. </a:t>
            </a:r>
            <a:r>
              <a:rPr lang="ru-RU" sz="2400" b="1" cap="none" dirty="0" err="1" smtClean="0">
                <a:solidFill>
                  <a:srgbClr val="C00000"/>
                </a:solidFill>
              </a:rPr>
              <a:t>Медиаобразование</a:t>
            </a:r>
            <a:r>
              <a:rPr lang="ru-RU" sz="2400" b="1" cap="none" dirty="0" smtClean="0">
                <a:solidFill>
                  <a:srgbClr val="C00000"/>
                </a:solidFill>
              </a:rPr>
              <a:t> и </a:t>
            </a:r>
            <a:r>
              <a:rPr lang="ru-RU" sz="2400" b="1" cap="none" dirty="0" err="1" smtClean="0">
                <a:solidFill>
                  <a:srgbClr val="C00000"/>
                </a:solidFill>
              </a:rPr>
              <a:t>цифровизация</a:t>
            </a:r>
            <a:r>
              <a:rPr lang="ru-RU" sz="2400" b="1" cap="none" dirty="0" smtClean="0">
                <a:solidFill>
                  <a:srgbClr val="C00000"/>
                </a:solidFill>
              </a:rPr>
              <a:t> дошкольного образования // Дошкольное воспитание. – 2022. - № 2. – С. 2 – 8</a:t>
            </a:r>
            <a:br>
              <a:rPr lang="ru-RU" sz="2400" b="1" cap="none" dirty="0" smtClean="0">
                <a:solidFill>
                  <a:srgbClr val="C00000"/>
                </a:solidFill>
              </a:rPr>
            </a:br>
            <a:r>
              <a:rPr lang="ru-RU" sz="2200" b="1" cap="none" dirty="0">
                <a:solidFill>
                  <a:srgbClr val="C00000"/>
                </a:solidFill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</a:rPr>
              <a:t/>
            </a:r>
            <a:br>
              <a:rPr lang="ru-RU" sz="2200" b="1" cap="none" dirty="0" smtClean="0">
                <a:solidFill>
                  <a:srgbClr val="C00000"/>
                </a:solidFill>
              </a:rPr>
            </a:br>
            <a:r>
              <a:rPr lang="ru-RU" sz="2200" b="1" cap="none" dirty="0">
                <a:solidFill>
                  <a:srgbClr val="C00000"/>
                </a:solidFill>
              </a:rPr>
              <a:t>	</a:t>
            </a:r>
            <a:r>
              <a:rPr lang="ru-RU" sz="2200" cap="none" dirty="0" smtClean="0"/>
              <a:t>Автор </a:t>
            </a:r>
            <a:r>
              <a:rPr lang="ru-RU" sz="2200" cap="none" dirty="0"/>
              <a:t>отмечает необходимость использования инновационных образовательных технологий, их значимость в работе с детьми, указывает на  роль гаджета как культурного средства</a:t>
            </a:r>
            <a:br>
              <a:rPr lang="ru-RU" sz="2200" cap="none" dirty="0"/>
            </a:br>
            <a:endParaRPr lang="ru-RU" sz="2200" b="1" cap="none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832" y="2587117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	</a:t>
            </a:r>
            <a:r>
              <a:rPr lang="ru-RU" sz="2200" b="1" dirty="0" err="1" smtClean="0">
                <a:solidFill>
                  <a:srgbClr val="C00000"/>
                </a:solidFill>
              </a:rPr>
              <a:t>Микляева</a:t>
            </a:r>
            <a:r>
              <a:rPr lang="ru-RU" sz="2200" b="1" dirty="0" smtClean="0">
                <a:solidFill>
                  <a:srgbClr val="C00000"/>
                </a:solidFill>
              </a:rPr>
              <a:t> Н.В. Сенсорно – эмоциональное развитие детей. Проблемы сенсорной интеграции и дезинтеграции // Дошкольное воспитание. – 2022. - № 2. – С. 58 – 64</a:t>
            </a:r>
          </a:p>
          <a:p>
            <a:pPr marL="0" indent="0">
              <a:buNone/>
            </a:pPr>
            <a:r>
              <a:rPr lang="ru-RU" sz="2200" b="1" dirty="0">
                <a:solidFill>
                  <a:srgbClr val="C00000"/>
                </a:solidFill>
              </a:rPr>
              <a:t>	</a:t>
            </a:r>
            <a:r>
              <a:rPr lang="ru-RU" dirty="0" smtClean="0"/>
              <a:t>В статье обобщаются проблемы и ключевые идеи онтогенеза детей раннего возраста, даются методические рекомендации для педагогов и специалистов по формированию единства сенсорного и эмоционального развития дошкольников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1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4672" y="1975104"/>
            <a:ext cx="10058400" cy="2468880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 smtClean="0"/>
              <a:t>Методики преподавания учебных предметов</a:t>
            </a:r>
            <a:endParaRPr lang="ru-RU" sz="26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864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1832" y="822960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</a:rPr>
              <a:t>Пичугин С.С. Решение текстовых задач в курсе математики начальной школы. Современные алгоритмы и методические подходы к работе учителя // Начальная школа. – 2021. - № 5. – С. 26 – 33</a:t>
            </a:r>
            <a:br>
              <a:rPr lang="ru-RU" sz="2400" b="1" cap="none" dirty="0" smtClean="0">
                <a:solidFill>
                  <a:srgbClr val="C00000"/>
                </a:solidFill>
              </a:rPr>
            </a:br>
            <a:r>
              <a:rPr lang="ru-RU" sz="2200" b="1" cap="none" dirty="0" smtClean="0">
                <a:solidFill>
                  <a:srgbClr val="C00000"/>
                </a:solidFill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</a:rPr>
              <a:t/>
            </a:r>
            <a:br>
              <a:rPr lang="ru-RU" sz="2200" b="1" cap="none" dirty="0" smtClean="0">
                <a:solidFill>
                  <a:srgbClr val="C00000"/>
                </a:solidFill>
              </a:rPr>
            </a:br>
            <a:r>
              <a:rPr lang="ru-RU" sz="2200" b="1" cap="none" dirty="0">
                <a:solidFill>
                  <a:srgbClr val="C00000"/>
                </a:solidFill>
              </a:rPr>
              <a:t>	</a:t>
            </a:r>
            <a:r>
              <a:rPr lang="ru-RU" sz="2200" cap="none" dirty="0" smtClean="0"/>
              <a:t>В </a:t>
            </a:r>
            <a:r>
              <a:rPr lang="ru-RU" sz="2200" cap="none" dirty="0"/>
              <a:t>статье предложен пошаговый алгоритм работы над текстовой задачей на уровне начального общего образования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200" b="1" cap="none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7824" y="2660904"/>
            <a:ext cx="10058400" cy="3063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	</a:t>
            </a:r>
            <a:r>
              <a:rPr lang="ru-RU" sz="2200" b="1" dirty="0" err="1" smtClean="0">
                <a:solidFill>
                  <a:srgbClr val="C00000"/>
                </a:solidFill>
              </a:rPr>
              <a:t>Белошистая</a:t>
            </a:r>
            <a:r>
              <a:rPr lang="ru-RU" sz="2200" b="1" dirty="0" smtClean="0">
                <a:solidFill>
                  <a:srgbClr val="C00000"/>
                </a:solidFill>
              </a:rPr>
              <a:t> А.В. Задачи на пропорциональную зависимость // Начальная школа. – 2021. - № 5. – С. 34  - 38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	</a:t>
            </a:r>
            <a:r>
              <a:rPr lang="ru-RU" dirty="0" smtClean="0"/>
              <a:t>Составные задачи  на пропорциональную зависимость, решаемые в несколько действий, являются важной частью обучения решению задач в начальной школе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772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4672" y="713232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</a:rPr>
              <a:t>Смирнова М.С.  Как сконструировать интересный урок по предмету «Окружающий мир» // Начальная школа. – 2021. - № 5. – С. 39  -43</a:t>
            </a:r>
            <a:br>
              <a:rPr lang="ru-RU" sz="2400" b="1" cap="none" dirty="0" smtClean="0">
                <a:solidFill>
                  <a:srgbClr val="C00000"/>
                </a:solidFill>
              </a:rPr>
            </a:br>
            <a:r>
              <a:rPr lang="ru-RU" sz="2200" b="1" cap="none" dirty="0">
                <a:solidFill>
                  <a:srgbClr val="C00000"/>
                </a:solidFill>
              </a:rPr>
              <a:t>	</a:t>
            </a:r>
            <a:r>
              <a:rPr lang="ru-RU" sz="2200" cap="none" dirty="0"/>
              <a:t>Конструирование урока по данному предмету предполагает выделение в его содержании смысловых блоков,  формулирование учебных познавательных задач, разработку  заданий проблемного характера и т.д.</a:t>
            </a:r>
            <a:br>
              <a:rPr lang="ru-RU" sz="2200" cap="none" dirty="0"/>
            </a:br>
            <a:endParaRPr lang="ru-RU" sz="2200" b="1" cap="none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916936"/>
            <a:ext cx="10058400" cy="2935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 smtClean="0">
                <a:solidFill>
                  <a:srgbClr val="C00000"/>
                </a:solidFill>
              </a:rPr>
              <a:t>	Харченко О.О. Как моделирование может помочь младшим школьникам в освоении грамматики и правописания // Начальная школа. – 2021. - № 5. – С. 44 – 49</a:t>
            </a:r>
          </a:p>
          <a:p>
            <a:pPr marL="0" indent="0">
              <a:buNone/>
            </a:pPr>
            <a:r>
              <a:rPr lang="ru-RU" sz="2200" b="1" dirty="0">
                <a:solidFill>
                  <a:srgbClr val="C00000"/>
                </a:solidFill>
              </a:rPr>
              <a:t>	</a:t>
            </a:r>
            <a:r>
              <a:rPr lang="ru-RU" dirty="0" smtClean="0"/>
              <a:t>В статье представлены лингвистические задачи и дана оценка их роли в начальном обучении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17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94944"/>
            <a:ext cx="10058400" cy="145389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	</a:t>
            </a:r>
            <a:r>
              <a:rPr lang="ru-RU" sz="2400" b="1" cap="none" dirty="0" smtClean="0">
                <a:solidFill>
                  <a:srgbClr val="C00000"/>
                </a:solidFill>
              </a:rPr>
              <a:t>Кулаева Г.М. Учим читать цифровой текст на уроках в начальной школе // Начальная школа. – 2021. - № 11. – С. 40 – 43</a:t>
            </a:r>
            <a:br>
              <a:rPr lang="ru-RU" sz="2400" b="1" cap="none" dirty="0" smtClean="0">
                <a:solidFill>
                  <a:srgbClr val="C00000"/>
                </a:solidFill>
              </a:rPr>
            </a:br>
            <a:r>
              <a:rPr lang="ru-RU" sz="2200" b="1" cap="none" dirty="0">
                <a:solidFill>
                  <a:srgbClr val="C00000"/>
                </a:solidFill>
              </a:rPr>
              <a:t>	</a:t>
            </a:r>
            <a:r>
              <a:rPr lang="ru-RU" sz="2200" b="1" cap="none" dirty="0" smtClean="0">
                <a:solidFill>
                  <a:srgbClr val="C00000"/>
                </a:solidFill>
              </a:rPr>
              <a:t/>
            </a:r>
            <a:br>
              <a:rPr lang="ru-RU" sz="2200" b="1" cap="none" dirty="0" smtClean="0">
                <a:solidFill>
                  <a:srgbClr val="C00000"/>
                </a:solidFill>
              </a:rPr>
            </a:br>
            <a:r>
              <a:rPr lang="ru-RU" sz="2200" b="1" cap="none" dirty="0">
                <a:solidFill>
                  <a:srgbClr val="C00000"/>
                </a:solidFill>
              </a:rPr>
              <a:t>	</a:t>
            </a:r>
            <a:r>
              <a:rPr lang="ru-RU" sz="2200" cap="none" dirty="0" smtClean="0"/>
              <a:t>Автор </a:t>
            </a:r>
            <a:r>
              <a:rPr lang="ru-RU" sz="2200" cap="none" dirty="0"/>
              <a:t>статьи отмечает, что сегодня широко используется электронный/цифровой текст, который требует изменения структуры и формата привычного восприятия линейного текста, и это ведет к разработке новых поведенческих, когнитивных способов и стратегий чтения</a:t>
            </a:r>
            <a:r>
              <a:rPr lang="ru-RU" sz="2400" dirty="0"/>
              <a:t/>
            </a:r>
            <a:br>
              <a:rPr lang="ru-RU" sz="2400" dirty="0"/>
            </a:br>
            <a:endParaRPr lang="ru-RU" sz="2200" b="1" cap="none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953512"/>
            <a:ext cx="10058400" cy="27980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200" b="1" dirty="0" err="1" smtClean="0">
                <a:solidFill>
                  <a:srgbClr val="C00000"/>
                </a:solidFill>
              </a:rPr>
              <a:t>Сильченкова</a:t>
            </a:r>
            <a:r>
              <a:rPr lang="ru-RU" sz="2200" b="1" dirty="0" smtClean="0">
                <a:solidFill>
                  <a:srgbClr val="C00000"/>
                </a:solidFill>
              </a:rPr>
              <a:t>  Л.С. Развитие правильности и беглости чтения у младших школьников средствами цифровых технологий / Л.С. </a:t>
            </a:r>
            <a:r>
              <a:rPr lang="ru-RU" sz="2200" b="1" dirty="0" err="1" smtClean="0">
                <a:solidFill>
                  <a:srgbClr val="C00000"/>
                </a:solidFill>
              </a:rPr>
              <a:t>Сильченкова</a:t>
            </a:r>
            <a:r>
              <a:rPr lang="ru-RU" sz="2200" b="1" dirty="0" smtClean="0">
                <a:solidFill>
                  <a:srgbClr val="C00000"/>
                </a:solidFill>
              </a:rPr>
              <a:t>, П.А. Продан, П.А. Архипов // Начальная школа. – 2021. - № 11. – С. 43 – 45</a:t>
            </a:r>
          </a:p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	</a:t>
            </a:r>
            <a:r>
              <a:rPr lang="ru-RU" dirty="0" smtClean="0"/>
              <a:t>Статья рассматривает проблемы применения интерактивных технологий (например, видеороликов)  в учебном процессе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58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1066</TotalTime>
  <Words>33</Words>
  <Application>Microsoft Office PowerPoint</Application>
  <PresentationFormat>Широкоэкранный</PresentationFormat>
  <Paragraphs>40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Calibri</vt:lpstr>
      <vt:lpstr>Cambria</vt:lpstr>
      <vt:lpstr>Rockwell</vt:lpstr>
      <vt:lpstr>Rockwell Condensed</vt:lpstr>
      <vt:lpstr>Wingdings</vt:lpstr>
      <vt:lpstr>Дерево</vt:lpstr>
      <vt:lpstr>Обзор содержания журналов читального зала</vt:lpstr>
      <vt:lpstr>Презентация PowerPoint</vt:lpstr>
      <vt:lpstr>     Микляева Н.В. «Живые задачи» в обучении дошкольников математике / Н.В. Микляева, И.С. Мурылева // Дошкольное воспитание. – 2021. - № 4. – С. 17 – 26; № 5 . – С. 7 - 15         В статье  приведена идея создания конструктора арифметических задач  для детей дошкольного возраста </vt:lpstr>
      <vt:lpstr>    Левшина Н.И. Литературно – речевое развитие  дошкольников / Н.И. Левшина, Л.Н. Санникова, С.Н. Юревич // Дошкольное воспитание. – 2021. - № 4.  - С. 27 – 33; № 5. – С. 43 - 49</vt:lpstr>
      <vt:lpstr> Слепцова И.Ф. Медиаобразование и цифровизация дошкольного образования // Дошкольное воспитание. – 2022. - № 2. – С. 2 – 8    Автор отмечает необходимость использования инновационных образовательных технологий, их значимость в работе с детьми, указывает на  роль гаджета как культурного средства </vt:lpstr>
      <vt:lpstr>Презентация PowerPoint</vt:lpstr>
      <vt:lpstr> Пичугин С.С. Решение текстовых задач в курсе математики начальной школы. Современные алгоритмы и методические подходы к работе учителя // Начальная школа. – 2021. - № 5. – С. 26 – 33    В статье предложен пошаговый алгоритм работы над текстовой задачей на уровне начального общего образования  </vt:lpstr>
      <vt:lpstr> Смирнова М.С.  Как сконструировать интересный урок по предмету «Окружающий мир» // Начальная школа. – 2021. - № 5. – С. 39  -43  Конструирование урока по данному предмету предполагает выделение в его содержании смысловых блоков,  формулирование учебных познавательных задач, разработку  заданий проблемного характера и т.д. </vt:lpstr>
      <vt:lpstr> Кулаева Г.М. Учим читать цифровой текст на уроках в начальной школе // Начальная школа. – 2021. - № 11. – С. 40 – 43    Автор статьи отмечает, что сегодня широко используется электронный/цифровой текст, который требует изменения структуры и формата привычного восприятия линейного текста, и это ведет к разработке новых поведенческих, когнитивных способов и стратегий чтения </vt:lpstr>
      <vt:lpstr> Лобок А.М. Как зажечь в ребенке огонь чтения? Умение читать в эпоху клипов и кликов // Народное образование. - № 6. – С. 161 – 169    В статье описываются  условия и средства, позволяющие сформировать потребность в чтении у детей дошкольного и младшего школьного возраста через механизмы Я-актуализации в тексте </vt:lpstr>
      <vt:lpstr> Бут О.В. Использование сингапурской  методики при решении задач // Начальная школа. – 2022. - № 2. – С. 46 – 48   Для формирования  общего умения решать математические задачи можно использовать сингапурскую методику, что повысит интерес младших школьников к работе над задачей, улучшит их успеваемость </vt:lpstr>
      <vt:lpstr>Презентация PowerPoint</vt:lpstr>
      <vt:lpstr> Богданова  Д.А. «Маруся, расскажи мне сказку…» // Народное образование. – 2021. - № 1. – С. 67 - 75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Библиотека</dc:creator>
  <cp:lastModifiedBy>Библиотека</cp:lastModifiedBy>
  <cp:revision>32</cp:revision>
  <dcterms:created xsi:type="dcterms:W3CDTF">2022-03-11T05:45:58Z</dcterms:created>
  <dcterms:modified xsi:type="dcterms:W3CDTF">2022-03-21T09:06:40Z</dcterms:modified>
</cp:coreProperties>
</file>